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4" r:id="rId1"/>
  </p:sldMasterIdLst>
  <p:notesMasterIdLst>
    <p:notesMasterId r:id="rId22"/>
  </p:notesMasterIdLst>
  <p:handoutMasterIdLst>
    <p:handoutMasterId r:id="rId23"/>
  </p:handoutMasterIdLst>
  <p:sldIdLst>
    <p:sldId id="256" r:id="rId2"/>
    <p:sldId id="429" r:id="rId3"/>
    <p:sldId id="430" r:id="rId4"/>
    <p:sldId id="431" r:id="rId5"/>
    <p:sldId id="432" r:id="rId6"/>
    <p:sldId id="433" r:id="rId7"/>
    <p:sldId id="434" r:id="rId8"/>
    <p:sldId id="437" r:id="rId9"/>
    <p:sldId id="438" r:id="rId10"/>
    <p:sldId id="439" r:id="rId11"/>
    <p:sldId id="440" r:id="rId12"/>
    <p:sldId id="441" r:id="rId13"/>
    <p:sldId id="442" r:id="rId14"/>
    <p:sldId id="447" r:id="rId15"/>
    <p:sldId id="443" r:id="rId16"/>
    <p:sldId id="444" r:id="rId17"/>
    <p:sldId id="445" r:id="rId18"/>
    <p:sldId id="446" r:id="rId19"/>
    <p:sldId id="435" r:id="rId20"/>
    <p:sldId id="32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urQHIc0cAuoQo3C6w+Qtuw==" hashData="7TkpbBFc5e5nXLgAxZlX5OXR1V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603" autoAdjust="0"/>
    <p:restoredTop sz="81051" autoAdjust="0"/>
  </p:normalViewPr>
  <p:slideViewPr>
    <p:cSldViewPr>
      <p:cViewPr varScale="1">
        <p:scale>
          <a:sx n="101" d="100"/>
          <a:sy n="101" d="100"/>
        </p:scale>
        <p:origin x="584" y="1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CA" dirty="0" smtClean="0"/>
              <a:t>14-04-30</a:t>
            </a:r>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CHOICE WORKS SOCIAL MEDIA &amp; WORK SEARCH</a:t>
            </a: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9D0819-9087-3A46-8E83-FD4188C3B5E6}" type="slidenum">
              <a:rPr lang="en-US" smtClean="0"/>
              <a:t>‹#›</a:t>
            </a:fld>
            <a:endParaRPr lang="en-US" dirty="0"/>
          </a:p>
        </p:txBody>
      </p:sp>
    </p:spTree>
    <p:extLst>
      <p:ext uri="{BB962C8B-B14F-4D97-AF65-F5344CB8AC3E}">
        <p14:creationId xmlns:p14="http://schemas.microsoft.com/office/powerpoint/2010/main" val="4194585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CA" dirty="0" smtClean="0"/>
              <a:t>14-04-30</a:t>
            </a:r>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CHOICE WORKS SOCIAL MEDIA &amp; WORK SEARCH</a:t>
            </a: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49FF08-FF76-4533-AFD1-03448A6ADE0A}" type="slidenum">
              <a:rPr lang="en-US" smtClean="0"/>
              <a:t>‹#›</a:t>
            </a:fld>
            <a:endParaRPr lang="en-US" dirty="0"/>
          </a:p>
        </p:txBody>
      </p:sp>
    </p:spTree>
    <p:extLst>
      <p:ext uri="{BB962C8B-B14F-4D97-AF65-F5344CB8AC3E}">
        <p14:creationId xmlns:p14="http://schemas.microsoft.com/office/powerpoint/2010/main" val="2686719633"/>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49FF08-FF76-4533-AFD1-03448A6ADE0A}" type="slidenum">
              <a:rPr lang="en-US" smtClean="0"/>
              <a:t>1</a:t>
            </a:fld>
            <a:endParaRPr lang="en-US" dirty="0"/>
          </a:p>
        </p:txBody>
      </p:sp>
      <p:sp>
        <p:nvSpPr>
          <p:cNvPr id="5" name="Footer Placeholder 4"/>
          <p:cNvSpPr>
            <a:spLocks noGrp="1"/>
          </p:cNvSpPr>
          <p:nvPr>
            <p:ph type="ftr" sz="quarter" idx="11"/>
          </p:nvPr>
        </p:nvSpPr>
        <p:spPr/>
        <p:txBody>
          <a:bodyPr/>
          <a:lstStyle/>
          <a:p>
            <a:r>
              <a:rPr lang="en-US" dirty="0" smtClean="0"/>
              <a:t>CHOICE WORKS SOCIAL MEDIA &amp; WORK SEARCH</a:t>
            </a:r>
            <a:endParaRPr lang="en-US" dirty="0"/>
          </a:p>
        </p:txBody>
      </p:sp>
      <p:sp>
        <p:nvSpPr>
          <p:cNvPr id="6" name="Date Placeholder 5"/>
          <p:cNvSpPr>
            <a:spLocks noGrp="1"/>
          </p:cNvSpPr>
          <p:nvPr>
            <p:ph type="dt" idx="12"/>
          </p:nvPr>
        </p:nvSpPr>
        <p:spPr/>
        <p:txBody>
          <a:bodyPr/>
          <a:lstStyle/>
          <a:p>
            <a:r>
              <a:rPr lang="en-CA" dirty="0" smtClean="0"/>
              <a:t>14-04-30</a:t>
            </a:r>
            <a:endParaRPr lang="en-US" dirty="0"/>
          </a:p>
        </p:txBody>
      </p:sp>
    </p:spTree>
    <p:extLst>
      <p:ext uri="{BB962C8B-B14F-4D97-AF65-F5344CB8AC3E}">
        <p14:creationId xmlns:p14="http://schemas.microsoft.com/office/powerpoint/2010/main" val="1041219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GROUP – 20</a:t>
            </a:r>
            <a:r>
              <a:rPr lang="en-US" baseline="0" dirty="0" smtClean="0"/>
              <a:t> MINS</a:t>
            </a:r>
            <a:endParaRPr lang="en-US" dirty="0"/>
          </a:p>
        </p:txBody>
      </p:sp>
      <p:sp>
        <p:nvSpPr>
          <p:cNvPr id="4" name="Date Placeholder 3"/>
          <p:cNvSpPr>
            <a:spLocks noGrp="1"/>
          </p:cNvSpPr>
          <p:nvPr>
            <p:ph type="dt" idx="10"/>
          </p:nvPr>
        </p:nvSpPr>
        <p:spPr/>
        <p:txBody>
          <a:bodyPr/>
          <a:lstStyle/>
          <a:p>
            <a:r>
              <a:rPr lang="en-CA" dirty="0" smtClean="0"/>
              <a:t>14-04-30</a:t>
            </a:r>
            <a:endParaRPr lang="en-US" dirty="0"/>
          </a:p>
        </p:txBody>
      </p:sp>
      <p:sp>
        <p:nvSpPr>
          <p:cNvPr id="5" name="Footer Placeholder 4"/>
          <p:cNvSpPr>
            <a:spLocks noGrp="1"/>
          </p:cNvSpPr>
          <p:nvPr>
            <p:ph type="ftr" sz="quarter" idx="11"/>
          </p:nvPr>
        </p:nvSpPr>
        <p:spPr/>
        <p:txBody>
          <a:bodyPr/>
          <a:lstStyle/>
          <a:p>
            <a:r>
              <a:rPr lang="en-US" dirty="0" smtClean="0"/>
              <a:t>CHOICE WORKS SOCIAL MEDIA &amp; WORK SEARCH</a:t>
            </a:r>
            <a:endParaRPr lang="en-US" dirty="0"/>
          </a:p>
        </p:txBody>
      </p:sp>
      <p:sp>
        <p:nvSpPr>
          <p:cNvPr id="6" name="Slide Number Placeholder 5"/>
          <p:cNvSpPr>
            <a:spLocks noGrp="1"/>
          </p:cNvSpPr>
          <p:nvPr>
            <p:ph type="sldNum" sz="quarter" idx="12"/>
          </p:nvPr>
        </p:nvSpPr>
        <p:spPr/>
        <p:txBody>
          <a:bodyPr/>
          <a:lstStyle/>
          <a:p>
            <a:fld id="{9349FF08-FF76-4533-AFD1-03448A6ADE0A}" type="slidenum">
              <a:rPr lang="en-US" smtClean="0"/>
              <a:t>2</a:t>
            </a:fld>
            <a:endParaRPr lang="en-US" dirty="0"/>
          </a:p>
        </p:txBody>
      </p:sp>
    </p:spTree>
    <p:extLst>
      <p:ext uri="{BB962C8B-B14F-4D97-AF65-F5344CB8AC3E}">
        <p14:creationId xmlns:p14="http://schemas.microsoft.com/office/powerpoint/2010/main" val="2220003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JOB SCAN LINK:</a:t>
            </a:r>
          </a:p>
          <a:p>
            <a:r>
              <a:rPr lang="en-US" dirty="0" smtClean="0"/>
              <a:t>OPTIONAL</a:t>
            </a:r>
            <a:r>
              <a:rPr lang="en-US" baseline="0" dirty="0" smtClean="0"/>
              <a:t> </a:t>
            </a:r>
            <a:r>
              <a:rPr lang="en-US" dirty="0" smtClean="0"/>
              <a:t>DEMO:</a:t>
            </a:r>
            <a:r>
              <a:rPr lang="en-US" baseline="0" dirty="0" smtClean="0"/>
              <a:t> COPY AND PASTE resume text to assess “scanability”: </a:t>
            </a:r>
            <a:r>
              <a:rPr lang="en-US" dirty="0" smtClean="0"/>
              <a:t>https://www.jobscan.co/#.VusbxafezI4.linkedin</a:t>
            </a:r>
          </a:p>
          <a:p>
            <a:endParaRPr lang="en-US" dirty="0"/>
          </a:p>
        </p:txBody>
      </p:sp>
      <p:sp>
        <p:nvSpPr>
          <p:cNvPr id="4" name="Slide Number Placeholder 3"/>
          <p:cNvSpPr>
            <a:spLocks noGrp="1"/>
          </p:cNvSpPr>
          <p:nvPr>
            <p:ph type="sldNum" sz="quarter" idx="10"/>
          </p:nvPr>
        </p:nvSpPr>
        <p:spPr/>
        <p:txBody>
          <a:bodyPr/>
          <a:lstStyle/>
          <a:p>
            <a:fld id="{2561BDB0-F497-824C-BE59-80E88815CE94}" type="slidenum">
              <a:rPr lang="en-US" smtClean="0"/>
              <a:pPr/>
              <a:t>5</a:t>
            </a:fld>
            <a:endParaRPr lang="en-US" dirty="0"/>
          </a:p>
        </p:txBody>
      </p:sp>
    </p:spTree>
    <p:extLst>
      <p:ext uri="{BB962C8B-B14F-4D97-AF65-F5344CB8AC3E}">
        <p14:creationId xmlns:p14="http://schemas.microsoft.com/office/powerpoint/2010/main" val="1432777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NOTE: TECHNOLOGY is</a:t>
            </a:r>
            <a:r>
              <a:rPr lang="en-US" baseline="0" dirty="0" smtClean="0"/>
              <a:t> NOT a substitute for real knowledge and research on the position. Writing a resume to beat technology is only half the challenge.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CAUTION: These are businesses looking to capitalize on immediate needs of job seekers.</a:t>
            </a:r>
            <a:endParaRPr lang="en-US" dirty="0" smtClean="0"/>
          </a:p>
          <a:p>
            <a:pPr marL="171450" indent="-171450">
              <a:buFont typeface="Arial"/>
              <a:buChar char="•"/>
            </a:pPr>
            <a:r>
              <a:rPr lang="en-US" baseline="0" dirty="0" smtClean="0"/>
              <a:t>PAYING for job seeker premium on LINKEDIN to rise to the top of the application pile, has unintended effects since recruiters can see this has been done.</a:t>
            </a:r>
          </a:p>
          <a:p>
            <a:r>
              <a:rPr lang="en-US" baseline="0" dirty="0" smtClean="0"/>
              <a:t>Ask yourself: Would you rather hire a candidate who has clearly paid to rise to the top of the job seeker resume pile, or the candidate who’s resume made it to the top because he had the correct qualifications and communication skill?</a:t>
            </a:r>
          </a:p>
        </p:txBody>
      </p:sp>
      <p:sp>
        <p:nvSpPr>
          <p:cNvPr id="4" name="Slide Number Placeholder 3"/>
          <p:cNvSpPr>
            <a:spLocks noGrp="1"/>
          </p:cNvSpPr>
          <p:nvPr>
            <p:ph type="sldNum" sz="quarter" idx="10"/>
          </p:nvPr>
        </p:nvSpPr>
        <p:spPr/>
        <p:txBody>
          <a:bodyPr/>
          <a:lstStyle/>
          <a:p>
            <a:fld id="{2561BDB0-F497-824C-BE59-80E88815CE94}" type="slidenum">
              <a:rPr lang="en-US" smtClean="0"/>
              <a:pPr/>
              <a:t>6</a:t>
            </a:fld>
            <a:endParaRPr lang="en-US" dirty="0"/>
          </a:p>
        </p:txBody>
      </p:sp>
    </p:spTree>
    <p:extLst>
      <p:ext uri="{BB962C8B-B14F-4D97-AF65-F5344CB8AC3E}">
        <p14:creationId xmlns:p14="http://schemas.microsoft.com/office/powerpoint/2010/main" val="843767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CA" dirty="0" smtClean="0"/>
              <a:t>14-04-30</a:t>
            </a:r>
            <a:endParaRPr lang="en-US" dirty="0"/>
          </a:p>
        </p:txBody>
      </p:sp>
      <p:sp>
        <p:nvSpPr>
          <p:cNvPr id="5" name="Footer Placeholder 4"/>
          <p:cNvSpPr>
            <a:spLocks noGrp="1"/>
          </p:cNvSpPr>
          <p:nvPr>
            <p:ph type="ftr" sz="quarter" idx="11"/>
          </p:nvPr>
        </p:nvSpPr>
        <p:spPr/>
        <p:txBody>
          <a:bodyPr/>
          <a:lstStyle/>
          <a:p>
            <a:r>
              <a:rPr lang="en-US" dirty="0" smtClean="0"/>
              <a:t>CHOICE WORKS SOCIAL MEDIA &amp; WORK SEARCH</a:t>
            </a:r>
            <a:endParaRPr lang="en-US" dirty="0"/>
          </a:p>
        </p:txBody>
      </p:sp>
      <p:sp>
        <p:nvSpPr>
          <p:cNvPr id="6" name="Slide Number Placeholder 5"/>
          <p:cNvSpPr>
            <a:spLocks noGrp="1"/>
          </p:cNvSpPr>
          <p:nvPr>
            <p:ph type="sldNum" sz="quarter" idx="12"/>
          </p:nvPr>
        </p:nvSpPr>
        <p:spPr/>
        <p:txBody>
          <a:bodyPr/>
          <a:lstStyle/>
          <a:p>
            <a:fld id="{9349FF08-FF76-4533-AFD1-03448A6ADE0A}" type="slidenum">
              <a:rPr lang="en-US" smtClean="0"/>
              <a:t>8</a:t>
            </a:fld>
            <a:endParaRPr lang="en-US" dirty="0"/>
          </a:p>
        </p:txBody>
      </p:sp>
    </p:spTree>
    <p:extLst>
      <p:ext uri="{BB962C8B-B14F-4D97-AF65-F5344CB8AC3E}">
        <p14:creationId xmlns:p14="http://schemas.microsoft.com/office/powerpoint/2010/main" val="2071169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85% of people in Alberta work in small and medium sized</a:t>
            </a:r>
            <a:r>
              <a:rPr lang="en-US" baseline="0" dirty="0" smtClean="0"/>
              <a:t> </a:t>
            </a:r>
            <a:r>
              <a:rPr lang="en-US" dirty="0" smtClean="0"/>
              <a:t>companies</a:t>
            </a:r>
            <a:r>
              <a:rPr lang="en-US" baseline="0" dirty="0" smtClean="0"/>
              <a:t>.</a:t>
            </a:r>
            <a:r>
              <a:rPr lang="en-US" sz="1200" kern="1200" dirty="0" smtClean="0">
                <a:solidFill>
                  <a:schemeClr val="tx1"/>
                </a:solidFill>
                <a:latin typeface="+mn-lt"/>
                <a:ea typeface="+mn-ea"/>
                <a:cs typeface="+mn-cs"/>
              </a:rPr>
              <a:t> As of December 2012, there were 1,107,540 employer businesses in Canada, as shown in Table 1, of which 1,087,803 were small. Small businesses make up 98.2 percent of employer businesses, medium-sized businesses make up 1.6 percent of employer businesses and large businesses make up 0.1 percent of employer businesses.</a:t>
            </a:r>
            <a:endParaRPr lang="en-US" dirty="0"/>
          </a:p>
        </p:txBody>
      </p:sp>
      <p:sp>
        <p:nvSpPr>
          <p:cNvPr id="4" name="Slide Number Placeholder 3"/>
          <p:cNvSpPr>
            <a:spLocks noGrp="1"/>
          </p:cNvSpPr>
          <p:nvPr>
            <p:ph type="sldNum" sz="quarter" idx="10"/>
          </p:nvPr>
        </p:nvSpPr>
        <p:spPr/>
        <p:txBody>
          <a:bodyPr/>
          <a:lstStyle/>
          <a:p>
            <a:fld id="{2561BDB0-F497-824C-BE59-80E88815CE94}" type="slidenum">
              <a:rPr lang="en-US" smtClean="0"/>
              <a:pPr/>
              <a:t>10</a:t>
            </a:fld>
            <a:endParaRPr lang="en-US" dirty="0"/>
          </a:p>
        </p:txBody>
      </p:sp>
    </p:spTree>
    <p:extLst>
      <p:ext uri="{BB962C8B-B14F-4D97-AF65-F5344CB8AC3E}">
        <p14:creationId xmlns:p14="http://schemas.microsoft.com/office/powerpoint/2010/main" val="834670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CA" smtClean="0"/>
              <a:t>14-04-30</a:t>
            </a:r>
            <a:endParaRPr lang="en-US" dirty="0"/>
          </a:p>
        </p:txBody>
      </p:sp>
      <p:sp>
        <p:nvSpPr>
          <p:cNvPr id="5" name="Footer Placeholder 4"/>
          <p:cNvSpPr>
            <a:spLocks noGrp="1"/>
          </p:cNvSpPr>
          <p:nvPr>
            <p:ph type="ftr" sz="quarter" idx="11"/>
          </p:nvPr>
        </p:nvSpPr>
        <p:spPr/>
        <p:txBody>
          <a:bodyPr/>
          <a:lstStyle/>
          <a:p>
            <a:r>
              <a:rPr lang="en-US" smtClean="0"/>
              <a:t>CHOICE WORKS SOCIAL MEDIA &amp; WORK SEARCH</a:t>
            </a:r>
            <a:endParaRPr lang="en-US" dirty="0"/>
          </a:p>
        </p:txBody>
      </p:sp>
      <p:sp>
        <p:nvSpPr>
          <p:cNvPr id="6" name="Slide Number Placeholder 5"/>
          <p:cNvSpPr>
            <a:spLocks noGrp="1"/>
          </p:cNvSpPr>
          <p:nvPr>
            <p:ph type="sldNum" sz="quarter" idx="12"/>
          </p:nvPr>
        </p:nvSpPr>
        <p:spPr/>
        <p:txBody>
          <a:bodyPr/>
          <a:lstStyle/>
          <a:p>
            <a:fld id="{9349FF08-FF76-4533-AFD1-03448A6ADE0A}" type="slidenum">
              <a:rPr lang="en-US" smtClean="0"/>
              <a:t>11</a:t>
            </a:fld>
            <a:endParaRPr lang="en-US" dirty="0"/>
          </a:p>
        </p:txBody>
      </p:sp>
    </p:spTree>
    <p:extLst>
      <p:ext uri="{BB962C8B-B14F-4D97-AF65-F5344CB8AC3E}">
        <p14:creationId xmlns:p14="http://schemas.microsoft.com/office/powerpoint/2010/main" val="323722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RESUMES 101: HEADINGS AND FORMATTING</a:t>
            </a:r>
          </a:p>
          <a:p>
            <a:r>
              <a:rPr lang="en-US" dirty="0" smtClean="0"/>
              <a:t>UBC Career Services YouTube Channel</a:t>
            </a:r>
          </a:p>
          <a:p>
            <a:r>
              <a:rPr lang="en-US" dirty="0" smtClean="0"/>
              <a:t>www.ubc.ca/career/resources/resume</a:t>
            </a:r>
          </a:p>
          <a:p>
            <a:endParaRPr lang="en-US" dirty="0"/>
          </a:p>
        </p:txBody>
      </p:sp>
      <p:sp>
        <p:nvSpPr>
          <p:cNvPr id="4" name="Slide Number Placeholder 3"/>
          <p:cNvSpPr>
            <a:spLocks noGrp="1"/>
          </p:cNvSpPr>
          <p:nvPr>
            <p:ph type="sldNum" sz="quarter" idx="10"/>
          </p:nvPr>
        </p:nvSpPr>
        <p:spPr/>
        <p:txBody>
          <a:bodyPr/>
          <a:lstStyle/>
          <a:p>
            <a:fld id="{2561BDB0-F497-824C-BE59-80E88815CE94}" type="slidenum">
              <a:rPr lang="en-US" smtClean="0"/>
              <a:pPr/>
              <a:t>12</a:t>
            </a:fld>
            <a:endParaRPr lang="en-US" dirty="0"/>
          </a:p>
        </p:txBody>
      </p:sp>
    </p:spTree>
    <p:extLst>
      <p:ext uri="{BB962C8B-B14F-4D97-AF65-F5344CB8AC3E}">
        <p14:creationId xmlns:p14="http://schemas.microsoft.com/office/powerpoint/2010/main" val="538493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GROUP – 20</a:t>
            </a:r>
            <a:r>
              <a:rPr lang="en-US" baseline="0" dirty="0" smtClean="0"/>
              <a:t> MINS</a:t>
            </a:r>
            <a:endParaRPr lang="en-US" dirty="0"/>
          </a:p>
        </p:txBody>
      </p:sp>
      <p:sp>
        <p:nvSpPr>
          <p:cNvPr id="4" name="Date Placeholder 3"/>
          <p:cNvSpPr>
            <a:spLocks noGrp="1"/>
          </p:cNvSpPr>
          <p:nvPr>
            <p:ph type="dt" idx="10"/>
          </p:nvPr>
        </p:nvSpPr>
        <p:spPr/>
        <p:txBody>
          <a:bodyPr/>
          <a:lstStyle/>
          <a:p>
            <a:r>
              <a:rPr lang="en-CA" dirty="0" smtClean="0"/>
              <a:t>14-04-30</a:t>
            </a:r>
            <a:endParaRPr lang="en-US" dirty="0"/>
          </a:p>
        </p:txBody>
      </p:sp>
      <p:sp>
        <p:nvSpPr>
          <p:cNvPr id="5" name="Footer Placeholder 4"/>
          <p:cNvSpPr>
            <a:spLocks noGrp="1"/>
          </p:cNvSpPr>
          <p:nvPr>
            <p:ph type="ftr" sz="quarter" idx="11"/>
          </p:nvPr>
        </p:nvSpPr>
        <p:spPr/>
        <p:txBody>
          <a:bodyPr/>
          <a:lstStyle/>
          <a:p>
            <a:r>
              <a:rPr lang="en-US" dirty="0" smtClean="0"/>
              <a:t>CHOICE WORKS SOCIAL MEDIA &amp; WORK SEARCH</a:t>
            </a:r>
            <a:endParaRPr lang="en-US" dirty="0"/>
          </a:p>
        </p:txBody>
      </p:sp>
      <p:sp>
        <p:nvSpPr>
          <p:cNvPr id="6" name="Slide Number Placeholder 5"/>
          <p:cNvSpPr>
            <a:spLocks noGrp="1"/>
          </p:cNvSpPr>
          <p:nvPr>
            <p:ph type="sldNum" sz="quarter" idx="12"/>
          </p:nvPr>
        </p:nvSpPr>
        <p:spPr/>
        <p:txBody>
          <a:bodyPr/>
          <a:lstStyle/>
          <a:p>
            <a:fld id="{9349FF08-FF76-4533-AFD1-03448A6ADE0A}" type="slidenum">
              <a:rPr lang="en-US" smtClean="0"/>
              <a:t>19</a:t>
            </a:fld>
            <a:endParaRPr lang="en-US" dirty="0"/>
          </a:p>
        </p:txBody>
      </p:sp>
    </p:spTree>
    <p:extLst>
      <p:ext uri="{BB962C8B-B14F-4D97-AF65-F5344CB8AC3E}">
        <p14:creationId xmlns:p14="http://schemas.microsoft.com/office/powerpoint/2010/main" val="1092774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33DF9BF2-DD95-1947-B6AE-AEDCDCED5D24}" type="datetime1">
              <a:rPr lang="en-CA" smtClean="0"/>
              <a:t>2016-06-24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dirty="0"/>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CA"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FDBD655A-D8C6-5140-A4C7-04642145AC0F}" type="datetime1">
              <a:rPr lang="en-CA" smtClean="0"/>
              <a:t>2016-06-24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2B70FB-18ED-4CA5-8368-F946A6F2C1F7}"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9B3F4488-9370-2840-A2F7-A3FECC29A2B8}" type="datetime1">
              <a:rPr lang="en-CA" smtClean="0"/>
              <a:t>2016-06-24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2B70FB-18ED-4CA5-8368-F946A6F2C1F7}"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Above Caption">
    <p:spTree>
      <p:nvGrpSpPr>
        <p:cNvPr id="1" name=""/>
        <p:cNvGrpSpPr/>
        <p:nvPr/>
      </p:nvGrpSpPr>
      <p:grpSpPr>
        <a:xfrm>
          <a:off x="0" y="0"/>
          <a:ext cx="0" cy="0"/>
          <a:chOff x="0" y="0"/>
          <a:chExt cx="0" cy="0"/>
        </a:xfrm>
      </p:grpSpPr>
      <p:grpSp>
        <p:nvGrpSpPr>
          <p:cNvPr id="7" name="Group 6"/>
          <p:cNvGrpSpPr/>
          <p:nvPr userDrawn="1"/>
        </p:nvGrpSpPr>
        <p:grpSpPr>
          <a:xfrm>
            <a:off x="9144" y="3810000"/>
            <a:ext cx="9125712" cy="3035300"/>
            <a:chOff x="9144" y="3810000"/>
            <a:chExt cx="9125712" cy="3035300"/>
          </a:xfrm>
        </p:grpSpPr>
        <p:sp>
          <p:nvSpPr>
            <p:cNvPr id="8" name="Rectangle 7"/>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712788" y="4444533"/>
            <a:ext cx="7716839" cy="723620"/>
          </a:xfrm>
        </p:spPr>
        <p:txBody>
          <a:bodyPr anchor="b" anchorCtr="0"/>
          <a:lstStyle>
            <a:lvl1pPr algn="ctr">
              <a:defRPr sz="3600"/>
            </a:lvl1pPr>
          </a:lstStyle>
          <a:p>
            <a:r>
              <a:rPr lang="en-CA" smtClean="0"/>
              <a:t>Click to edit Master title style</a:t>
            </a:r>
            <a:endParaRPr lang="en-US" dirty="0"/>
          </a:p>
        </p:txBody>
      </p:sp>
      <p:sp>
        <p:nvSpPr>
          <p:cNvPr id="3" name="Slide Number Placeholder 2"/>
          <p:cNvSpPr>
            <a:spLocks noGrp="1"/>
          </p:cNvSpPr>
          <p:nvPr>
            <p:ph type="sldNum" sz="quarter" idx="10"/>
          </p:nvPr>
        </p:nvSpPr>
        <p:spPr/>
        <p:txBody>
          <a:bodyPr/>
          <a:lstStyle/>
          <a:p>
            <a:fld id="{F02B70FB-18ED-4CA5-8368-F946A6F2C1F7}" type="slidenum">
              <a:rPr lang="en-US" smtClean="0"/>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Date Placeholder 4"/>
          <p:cNvSpPr>
            <a:spLocks noGrp="1"/>
          </p:cNvSpPr>
          <p:nvPr>
            <p:ph type="dt" sz="half" idx="12"/>
          </p:nvPr>
        </p:nvSpPr>
        <p:spPr/>
        <p:txBody>
          <a:bodyPr/>
          <a:lstStyle/>
          <a:p>
            <a:fld id="{03D1C2C3-4EA7-DF4C-A929-9BA4F706AE4E}" type="datetime1">
              <a:rPr lang="en-CA" smtClean="0"/>
              <a:t>2016-06-24</a:t>
            </a:fld>
            <a:endParaRPr lang="en-US" dirty="0"/>
          </a:p>
        </p:txBody>
      </p:sp>
      <p:sp>
        <p:nvSpPr>
          <p:cNvPr id="11" name="Text Placeholder 10"/>
          <p:cNvSpPr>
            <a:spLocks noGrp="1"/>
          </p:cNvSpPr>
          <p:nvPr>
            <p:ph type="body" sz="quarter" idx="13"/>
          </p:nvPr>
        </p:nvSpPr>
        <p:spPr>
          <a:xfrm>
            <a:off x="713232" y="5105399"/>
            <a:ext cx="7717536" cy="1281953"/>
          </a:xfrm>
        </p:spPr>
        <p:txBody>
          <a:bodyPr>
            <a:noAutofit/>
          </a:bodyPr>
          <a:lstStyle>
            <a:lvl1pPr marL="0" indent="0" algn="ctr">
              <a:spcAft>
                <a:spcPts val="300"/>
              </a:spcAft>
              <a:buFontTx/>
              <a:buNone/>
              <a:defRPr sz="1800" b="0">
                <a:effectLst/>
              </a:defRPr>
            </a:lvl1pPr>
            <a:lvl2pPr marL="349250" indent="0">
              <a:buFontTx/>
              <a:buNone/>
              <a:defRPr/>
            </a:lvl2pPr>
            <a:lvl3pPr marL="631825" indent="0">
              <a:buFontTx/>
              <a:buNone/>
              <a:defRPr/>
            </a:lvl3pPr>
            <a:lvl4pPr marL="914400" indent="0">
              <a:buFontTx/>
              <a:buNone/>
              <a:defRPr/>
            </a:lvl4pPr>
            <a:lvl5pPr marL="1196975" indent="0">
              <a:buFontTx/>
              <a:buNone/>
              <a:defRPr/>
            </a:lvl5pPr>
          </a:lstStyle>
          <a:p>
            <a:pPr lvl="0"/>
            <a:r>
              <a:rPr lang="en-CA" smtClean="0"/>
              <a:t>Click to edit Master text styles</a:t>
            </a:r>
          </a:p>
        </p:txBody>
      </p:sp>
      <p:sp>
        <p:nvSpPr>
          <p:cNvPr id="1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dirty="0" smtClean="0"/>
              <a:t>Drag picture to placeholder or click icon to add</a:t>
            </a:r>
            <a:endParaRPr/>
          </a:p>
        </p:txBody>
      </p:sp>
    </p:spTree>
    <p:extLst>
      <p:ext uri="{BB962C8B-B14F-4D97-AF65-F5344CB8AC3E}">
        <p14:creationId xmlns:p14="http://schemas.microsoft.com/office/powerpoint/2010/main" val="384350736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
        <p:cNvGrpSpPr/>
        <p:nvPr/>
      </p:nvGrpSpPr>
      <p:grpSpPr>
        <a:xfrm>
          <a:off x="0" y="0"/>
          <a:ext cx="0" cy="0"/>
          <a:chOff x="0" y="0"/>
          <a:chExt cx="0" cy="0"/>
        </a:xfrm>
      </p:grpSpPr>
      <p:sp>
        <p:nvSpPr>
          <p:cNvPr id="6" name="Round Same Side Corner Rectangle 5"/>
          <p:cNvSpPr/>
          <p:nvPr/>
        </p:nvSpPr>
        <p:spPr>
          <a:xfrm rot="16200000">
            <a:off x="6032064" y="-1356876"/>
            <a:ext cx="1450260" cy="47736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sz="1350" kern="1200">
              <a:solidFill>
                <a:schemeClr val="lt1"/>
              </a:solidFill>
              <a:latin typeface="+mn-lt"/>
              <a:ea typeface="+mn-ea"/>
              <a:cs typeface="+mn-cs"/>
            </a:endParaRPr>
          </a:p>
        </p:txBody>
      </p:sp>
      <p:sp>
        <p:nvSpPr>
          <p:cNvPr id="2" name="Title 1"/>
          <p:cNvSpPr>
            <a:spLocks noGrp="1"/>
          </p:cNvSpPr>
          <p:nvPr>
            <p:ph type="title"/>
          </p:nvPr>
        </p:nvSpPr>
        <p:spPr>
          <a:xfrm>
            <a:off x="4827590" y="304799"/>
            <a:ext cx="4164013" cy="1447800"/>
          </a:xfrm>
        </p:spPr>
        <p:txBody>
          <a:bodyPr/>
          <a:lstStyle>
            <a:lvl1pPr algn="r">
              <a:defRPr/>
            </a:lvl1pPr>
          </a:lstStyle>
          <a:p>
            <a:r>
              <a:rPr lang="en-CA" smtClean="0"/>
              <a:t>Click to edit Master title style</a:t>
            </a:r>
            <a:endParaRPr lang="en-US"/>
          </a:p>
        </p:txBody>
      </p:sp>
      <p:sp>
        <p:nvSpPr>
          <p:cNvPr id="3" name="Slide Number Placeholder 2"/>
          <p:cNvSpPr>
            <a:spLocks noGrp="1"/>
          </p:cNvSpPr>
          <p:nvPr>
            <p:ph type="sldNum" sz="quarter" idx="10"/>
          </p:nvPr>
        </p:nvSpPr>
        <p:spPr/>
        <p:txBody>
          <a:bodyPr/>
          <a:lstStyle/>
          <a:p>
            <a:fld id="{F02B70FB-18ED-4CA5-8368-F946A6F2C1F7}" type="slidenum">
              <a:rPr lang="en-US" smtClean="0"/>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Date Placeholder 4"/>
          <p:cNvSpPr>
            <a:spLocks noGrp="1"/>
          </p:cNvSpPr>
          <p:nvPr>
            <p:ph type="dt" sz="half" idx="12"/>
          </p:nvPr>
        </p:nvSpPr>
        <p:spPr/>
        <p:txBody>
          <a:bodyPr/>
          <a:lstStyle/>
          <a:p>
            <a:fld id="{26F66C7C-C846-2348-B6FB-43D86ACBC1AD}" type="datetime1">
              <a:rPr lang="en-CA" smtClean="0"/>
              <a:t>2016-06-24</a:t>
            </a:fld>
            <a:endParaRPr lang="en-US" dirty="0"/>
          </a:p>
        </p:txBody>
      </p:sp>
      <p:sp>
        <p:nvSpPr>
          <p:cNvPr id="8" name="Content Placeholder 7"/>
          <p:cNvSpPr>
            <a:spLocks noGrp="1"/>
          </p:cNvSpPr>
          <p:nvPr>
            <p:ph sz="quarter" idx="13"/>
          </p:nvPr>
        </p:nvSpPr>
        <p:spPr>
          <a:xfrm>
            <a:off x="712789" y="1905000"/>
            <a:ext cx="7716839" cy="44958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65950557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with Small Resume Graphic">
    <p:spTree>
      <p:nvGrpSpPr>
        <p:cNvPr id="1" name=""/>
        <p:cNvGrpSpPr/>
        <p:nvPr/>
      </p:nvGrpSpPr>
      <p:grpSpPr>
        <a:xfrm>
          <a:off x="0" y="0"/>
          <a:ext cx="0" cy="0"/>
          <a:chOff x="0" y="0"/>
          <a:chExt cx="0" cy="0"/>
        </a:xfrm>
      </p:grpSpPr>
      <p:sp>
        <p:nvSpPr>
          <p:cNvPr id="8" name="Title 7"/>
          <p:cNvSpPr>
            <a:spLocks noGrp="1"/>
          </p:cNvSpPr>
          <p:nvPr>
            <p:ph type="title"/>
          </p:nvPr>
        </p:nvSpPr>
        <p:spPr>
          <a:xfrm>
            <a:off x="506640" y="117930"/>
            <a:ext cx="8119744" cy="1333501"/>
          </a:xfrm>
        </p:spPr>
        <p:txBody>
          <a:bodyPr/>
          <a:lstStyle/>
          <a:p>
            <a:r>
              <a:rPr lang="en-CA" dirty="0" smtClean="0"/>
              <a:t>Click to edit Master title style</a:t>
            </a:r>
            <a:endParaRPr lang="en-US" dirty="0"/>
          </a:p>
        </p:txBody>
      </p:sp>
      <p:sp>
        <p:nvSpPr>
          <p:cNvPr id="3" name="Content Placeholder 2"/>
          <p:cNvSpPr>
            <a:spLocks noGrp="1"/>
          </p:cNvSpPr>
          <p:nvPr>
            <p:ph sz="half" idx="1"/>
          </p:nvPr>
        </p:nvSpPr>
        <p:spPr>
          <a:xfrm>
            <a:off x="506638" y="1578430"/>
            <a:ext cx="5779862" cy="4627661"/>
          </a:xfrm>
        </p:spPr>
        <p:txBody>
          <a:bodyPr/>
          <a:lstStyle/>
          <a:p>
            <a:pPr lvl="0"/>
            <a:r>
              <a:rPr lang="en-CA" dirty="0" smtClean="0"/>
              <a:t>Click to edit Master text styles</a:t>
            </a:r>
          </a:p>
          <a:p>
            <a:pPr lvl="2"/>
            <a:r>
              <a:rPr lang="en-CA" dirty="0" smtClean="0"/>
              <a:t>Second level</a:t>
            </a:r>
          </a:p>
          <a:p>
            <a:pPr lvl="4"/>
            <a:r>
              <a:rPr lang="en-CA" dirty="0" smtClean="0"/>
              <a:t>Third level</a:t>
            </a:r>
          </a:p>
          <a:p>
            <a:pPr lvl="6"/>
            <a:r>
              <a:rPr lang="en-CA" dirty="0" smtClean="0"/>
              <a:t>Fourth level</a:t>
            </a:r>
          </a:p>
          <a:p>
            <a:pPr lvl="7"/>
            <a:r>
              <a:rPr lang="en-CA" dirty="0" smtClean="0"/>
              <a:t>Fifth level</a:t>
            </a:r>
            <a:endParaRPr lang="en-US" dirty="0"/>
          </a:p>
        </p:txBody>
      </p:sp>
      <p:sp>
        <p:nvSpPr>
          <p:cNvPr id="4" name="Content Placeholder 3"/>
          <p:cNvSpPr>
            <a:spLocks noGrp="1"/>
          </p:cNvSpPr>
          <p:nvPr>
            <p:ph sz="half" idx="2"/>
          </p:nvPr>
        </p:nvSpPr>
        <p:spPr>
          <a:xfrm>
            <a:off x="6408955" y="1568450"/>
            <a:ext cx="2501147" cy="4637641"/>
          </a:xfrm>
          <a:solidFill>
            <a:schemeClr val="accent1">
              <a:lumMod val="20000"/>
              <a:lumOff val="80000"/>
            </a:schemeClr>
          </a:solidFill>
          <a:ln>
            <a:solidFill>
              <a:schemeClr val="accent2"/>
            </a:solidFill>
          </a:ln>
        </p:spPr>
        <p:txBody>
          <a:bodyPr lIns="108000" rIns="108000"/>
          <a:lstStyle>
            <a:lvl1pPr marL="0" indent="0" algn="ctr">
              <a:buNone/>
              <a:defRPr spc="-75" baseline="0"/>
            </a:lvl1pPr>
          </a:lstStyle>
          <a:p>
            <a:pPr lvl="0"/>
            <a:endParaRPr lang="en-CA" dirty="0" smtClean="0"/>
          </a:p>
        </p:txBody>
      </p:sp>
      <p:sp>
        <p:nvSpPr>
          <p:cNvPr id="5" name="Date Placeholder 4"/>
          <p:cNvSpPr>
            <a:spLocks noGrp="1"/>
          </p:cNvSpPr>
          <p:nvPr>
            <p:ph type="dt" sz="half" idx="10"/>
          </p:nvPr>
        </p:nvSpPr>
        <p:spPr/>
        <p:txBody>
          <a:bodyPr/>
          <a:lstStyle/>
          <a:p>
            <a:fld id="{254766D4-8ABA-1941-899E-CBA4464A2683}" type="datetime1">
              <a:rPr lang="en-CA" smtClean="0"/>
              <a:pPr/>
              <a:t>2016-06-24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34367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CA" smtClean="0"/>
              <a:t>Click to edit Master title style</a:t>
            </a:r>
            <a:endParaRPr lang="en-US" dirty="0"/>
          </a:p>
        </p:txBody>
      </p:sp>
      <p:sp>
        <p:nvSpPr>
          <p:cNvPr id="4" name="Date Placeholder 3"/>
          <p:cNvSpPr>
            <a:spLocks noGrp="1"/>
          </p:cNvSpPr>
          <p:nvPr>
            <p:ph type="dt" sz="half" idx="10"/>
          </p:nvPr>
        </p:nvSpPr>
        <p:spPr/>
        <p:txBody>
          <a:bodyPr/>
          <a:lstStyle/>
          <a:p>
            <a:fld id="{4FA3B1F1-E623-984D-9E2D-3EE27BEF0D1F}" type="datetime1">
              <a:rPr lang="en-CA" smtClean="0"/>
              <a:t>2016-06-24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2B70FB-18ED-4CA5-8368-F946A6F2C1F7}" type="slidenum">
              <a:rPr lang="en-US" smtClean="0"/>
              <a:t>‹#›</a:t>
            </a:fld>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CA"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2F8BB0EF-3A4B-5E4B-835F-DAD0C86EA469}" type="datetime1">
              <a:rPr lang="en-CA" smtClean="0"/>
              <a:t>2016-06-24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A4FC72-9A2C-DC43-A70C-7F4729541746}"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CA" smtClean="0"/>
              <a:t>Click to edit Master title style</a:t>
            </a:r>
            <a:endParaRPr lang="en-US" dirty="0"/>
          </a:p>
        </p:txBody>
      </p:sp>
      <p:sp>
        <p:nvSpPr>
          <p:cNvPr id="5" name="Date Placeholder 4"/>
          <p:cNvSpPr>
            <a:spLocks noGrp="1"/>
          </p:cNvSpPr>
          <p:nvPr>
            <p:ph type="dt" sz="half" idx="10"/>
          </p:nvPr>
        </p:nvSpPr>
        <p:spPr/>
        <p:txBody>
          <a:bodyPr/>
          <a:lstStyle/>
          <a:p>
            <a:fld id="{BAA44DFF-25A3-E74D-A860-F5C2EE6748BE}" type="datetime1">
              <a:rPr lang="en-CA" smtClean="0"/>
              <a:t>2016-06-24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2B70FB-18ED-4CA5-8368-F946A6F2C1F7}"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CA"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7" name="Date Placeholder 6"/>
          <p:cNvSpPr>
            <a:spLocks noGrp="1"/>
          </p:cNvSpPr>
          <p:nvPr>
            <p:ph type="dt" sz="half" idx="10"/>
          </p:nvPr>
        </p:nvSpPr>
        <p:spPr/>
        <p:txBody>
          <a:bodyPr/>
          <a:lstStyle/>
          <a:p>
            <a:fld id="{B703F130-EEC8-1041-A6BD-806CF5599CDD}" type="datetime1">
              <a:rPr lang="en-CA" smtClean="0"/>
              <a:t>2016-06-24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02B70FB-18ED-4CA5-8368-F946A6F2C1F7}"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CA" smtClean="0"/>
              <a:t>Click to edit Master title style</a:t>
            </a:r>
            <a:endParaRPr lang="en-US" dirty="0"/>
          </a:p>
        </p:txBody>
      </p:sp>
      <p:sp>
        <p:nvSpPr>
          <p:cNvPr id="3" name="Date Placeholder 2"/>
          <p:cNvSpPr>
            <a:spLocks noGrp="1"/>
          </p:cNvSpPr>
          <p:nvPr>
            <p:ph type="dt" sz="half" idx="10"/>
          </p:nvPr>
        </p:nvSpPr>
        <p:spPr/>
        <p:txBody>
          <a:bodyPr/>
          <a:lstStyle/>
          <a:p>
            <a:fld id="{0C521172-8079-D840-9848-311B706724EF}" type="datetime1">
              <a:rPr lang="en-CA" smtClean="0"/>
              <a:t>2016-06-24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02B70FB-18ED-4CA5-8368-F946A6F2C1F7}"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B13E3-FB62-5344-B7BA-5794495DFC08}" type="datetime1">
              <a:rPr lang="en-CA" smtClean="0"/>
              <a:t>2016-06-24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02B70FB-18ED-4CA5-8368-F946A6F2C1F7}"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CA"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D1028CA7-0359-4640-9ED2-8DA5EE38A982}" type="datetime1">
              <a:rPr lang="en-CA" smtClean="0"/>
              <a:t>2016-06-24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CA"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dirty="0" smtClean="0"/>
              <a:t>Drag picture to placeholder or click icon to add</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28FC37FD-7B8C-DC42-B12F-643936C6C78F}" type="datetime1">
              <a:rPr lang="en-CA" smtClean="0"/>
              <a:t>2016-06-24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2B70FB-18ED-4CA5-8368-F946A6F2C1F7}"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6"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CA"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5D0AFF87-160E-9A40-B79A-41040491BE3A}" type="datetime1">
              <a:rPr lang="en-CA" smtClean="0"/>
              <a:t>2016-06-24</a:t>
            </a:fld>
            <a:endParaRPr lang="en-US" dirty="0"/>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F02B70FB-18ED-4CA5-8368-F946A6F2C1F7}"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683" r:id="rId12"/>
    <p:sldLayoutId id="2147483938" r:id="rId13"/>
    <p:sldLayoutId id="2147483939" r:id="rId14"/>
  </p:sldLayoutIdLst>
  <p:hf sldNum="0" hdr="0" ftr="0" dt="0"/>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www.ic.gc.ca/eic/site/061.nsf/eng/03021.html" TargetMode="External"/><Relationship Id="rId4" Type="http://schemas.openxmlformats.org/officeDocument/2006/relationships/image" Target="../media/image44.jpeg"/><Relationship Id="rId5" Type="http://schemas.microsoft.com/office/2007/relationships/hdphoto" Target="../media/hdphoto13.wdp"/><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45.emf"/></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4" Type="http://schemas.microsoft.com/office/2007/relationships/hdphoto" Target="../media/hdphoto14.wdp"/><Relationship Id="rId5" Type="http://schemas.openxmlformats.org/officeDocument/2006/relationships/image" Target="../media/image47.jpeg"/><Relationship Id="rId6" Type="http://schemas.microsoft.com/office/2007/relationships/hdphoto" Target="../media/hdphoto15.wdp"/><Relationship Id="rId7" Type="http://schemas.openxmlformats.org/officeDocument/2006/relationships/image" Target="../media/image48.jpeg"/><Relationship Id="rId8" Type="http://schemas.microsoft.com/office/2007/relationships/hdphoto" Target="../media/hdphoto16.wdp"/><Relationship Id="rId9" Type="http://schemas.openxmlformats.org/officeDocument/2006/relationships/image" Target="../media/image49.jpeg"/><Relationship Id="rId10" Type="http://schemas.microsoft.com/office/2007/relationships/hdphoto" Target="../media/hdphoto17.wdp"/><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0.emf"/></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g"/><Relationship Id="rId1" Type="http://schemas.openxmlformats.org/officeDocument/2006/relationships/slideLayout" Target="../slideLayouts/slideLayout7.xml"/><Relationship Id="rId2" Type="http://schemas.openxmlformats.org/officeDocument/2006/relationships/image" Target="../media/image51.jpg"/></Relationships>
</file>

<file path=ppt/slides/_rels/slide15.xml.rels><?xml version="1.0" encoding="UTF-8" standalone="yes"?>
<Relationships xmlns="http://schemas.openxmlformats.org/package/2006/relationships"><Relationship Id="rId3" Type="http://schemas.microsoft.com/office/2007/relationships/hdphoto" Target="../media/hdphoto18.wdp"/><Relationship Id="rId4" Type="http://schemas.openxmlformats.org/officeDocument/2006/relationships/image" Target="../media/image55.jpeg"/><Relationship Id="rId5" Type="http://schemas.microsoft.com/office/2007/relationships/hdphoto" Target="../media/hdphoto19.wdp"/><Relationship Id="rId6" Type="http://schemas.openxmlformats.org/officeDocument/2006/relationships/image" Target="../media/image56.jpeg"/><Relationship Id="rId7" Type="http://schemas.microsoft.com/office/2007/relationships/hdphoto" Target="../media/hdphoto20.wdp"/><Relationship Id="rId8" Type="http://schemas.openxmlformats.org/officeDocument/2006/relationships/image" Target="../media/image57.jpeg"/><Relationship Id="rId9" Type="http://schemas.microsoft.com/office/2007/relationships/hdphoto" Target="../media/hdphoto21.wdp"/><Relationship Id="rId1" Type="http://schemas.openxmlformats.org/officeDocument/2006/relationships/slideLayout" Target="../slideLayouts/slideLayout4.xml"/><Relationship Id="rId2"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1" Type="http://schemas.openxmlformats.org/officeDocument/2006/relationships/slideLayout" Target="../slideLayouts/slideLayout4.xml"/><Relationship Id="rId2" Type="http://schemas.openxmlformats.org/officeDocument/2006/relationships/image" Target="../media/image58.emf"/></Relationships>
</file>

<file path=ppt/slides/_rels/slide17.xml.rels><?xml version="1.0" encoding="UTF-8" standalone="yes"?>
<Relationships xmlns="http://schemas.openxmlformats.org/package/2006/relationships"><Relationship Id="rId3" Type="http://schemas.microsoft.com/office/2007/relationships/hdphoto" Target="../media/hdphoto22.wdp"/><Relationship Id="rId4" Type="http://schemas.openxmlformats.org/officeDocument/2006/relationships/image" Target="../media/image62.jpeg"/><Relationship Id="rId5" Type="http://schemas.microsoft.com/office/2007/relationships/hdphoto" Target="../media/hdphoto23.wdp"/><Relationship Id="rId6" Type="http://schemas.openxmlformats.org/officeDocument/2006/relationships/image" Target="../media/image63.jpeg"/><Relationship Id="rId7" Type="http://schemas.microsoft.com/office/2007/relationships/hdphoto" Target="../media/hdphoto24.wdp"/><Relationship Id="rId1" Type="http://schemas.openxmlformats.org/officeDocument/2006/relationships/slideLayout" Target="../slideLayouts/slideLayout6.xml"/><Relationship Id="rId2" Type="http://schemas.openxmlformats.org/officeDocument/2006/relationships/image" Target="../media/image6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microsoft.com/office/2007/relationships/hdphoto" Target="../media/hdphoto25.wdp"/><Relationship Id="rId4" Type="http://schemas.openxmlformats.org/officeDocument/2006/relationships/image" Target="../media/image65.png"/><Relationship Id="rId5" Type="http://schemas.openxmlformats.org/officeDocument/2006/relationships/image" Target="../media/image66.jp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microsoft.com/office/2007/relationships/hdphoto" Target="../media/hdphoto1.wdp"/><Relationship Id="rId5" Type="http://schemas.openxmlformats.org/officeDocument/2006/relationships/image" Target="../media/image4.jpeg"/><Relationship Id="rId6" Type="http://schemas.microsoft.com/office/2007/relationships/hdphoto" Target="../media/hdphoto2.wdp"/><Relationship Id="rId7" Type="http://schemas.openxmlformats.org/officeDocument/2006/relationships/image" Target="../media/image5.jpeg"/><Relationship Id="rId8" Type="http://schemas.microsoft.com/office/2007/relationships/hdphoto" Target="../media/hdphoto3.wdp"/><Relationship Id="rId9" Type="http://schemas.openxmlformats.org/officeDocument/2006/relationships/image" Target="../media/image6.jpeg"/><Relationship Id="rId10" Type="http://schemas.microsoft.com/office/2007/relationships/hdphoto" Target="../media/hdphoto4.wdp"/><Relationship Id="rId1" Type="http://schemas.openxmlformats.org/officeDocument/2006/relationships/slideLayout" Target="../slideLayouts/slideLayout6.xml"/><Relationship Id="rId2" Type="http://schemas.openxmlformats.org/officeDocument/2006/relationships/hyperlink" Target="http://www.indeed.ca/" TargetMode="External"/></Relationships>
</file>

<file path=ppt/slides/_rels/slide4.xml.rels><?xml version="1.0" encoding="UTF-8" standalone="yes"?>
<Relationships xmlns="http://schemas.openxmlformats.org/package/2006/relationships"><Relationship Id="rId9" Type="http://schemas.openxmlformats.org/officeDocument/2006/relationships/image" Target="../media/image14.png"/><Relationship Id="rId20" Type="http://schemas.openxmlformats.org/officeDocument/2006/relationships/image" Target="../media/image25.png"/><Relationship Id="rId21" Type="http://schemas.openxmlformats.org/officeDocument/2006/relationships/image" Target="../media/image26.png"/><Relationship Id="rId22" Type="http://schemas.openxmlformats.org/officeDocument/2006/relationships/image" Target="../media/image27.png"/><Relationship Id="rId23" Type="http://schemas.openxmlformats.org/officeDocument/2006/relationships/image" Target="../media/image28.png"/><Relationship Id="rId24" Type="http://schemas.openxmlformats.org/officeDocument/2006/relationships/image" Target="../media/image29.png"/><Relationship Id="rId25" Type="http://schemas.openxmlformats.org/officeDocument/2006/relationships/image" Target="../media/image30.png"/><Relationship Id="rId26" Type="http://schemas.openxmlformats.org/officeDocument/2006/relationships/image" Target="../media/image31.png"/><Relationship Id="rId27" Type="http://schemas.openxmlformats.org/officeDocument/2006/relationships/image" Target="../media/image32.png"/><Relationship Id="rId28" Type="http://schemas.openxmlformats.org/officeDocument/2006/relationships/image" Target="../media/image33.png"/><Relationship Id="rId29" Type="http://schemas.openxmlformats.org/officeDocument/2006/relationships/image" Target="../media/image34.png"/><Relationship Id="rId30" Type="http://schemas.openxmlformats.org/officeDocument/2006/relationships/image" Target="../media/image35.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png"/><Relationship Id="rId18" Type="http://schemas.openxmlformats.org/officeDocument/2006/relationships/image" Target="../media/image23.png"/><Relationship Id="rId19"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4" Type="http://schemas.microsoft.com/office/2007/relationships/hdphoto" Target="../media/hdphoto5.wdp"/><Relationship Id="rId5" Type="http://schemas.openxmlformats.org/officeDocument/2006/relationships/image" Target="../media/image37.jpeg"/><Relationship Id="rId6" Type="http://schemas.microsoft.com/office/2007/relationships/hdphoto" Target="../media/hdphoto6.wdp"/><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4" Type="http://schemas.microsoft.com/office/2007/relationships/hdphoto" Target="../media/hdphoto7.wdp"/><Relationship Id="rId5" Type="http://schemas.openxmlformats.org/officeDocument/2006/relationships/hyperlink" Target="https://www.livecareer.com/account/resumehome-h.aspx" TargetMode="External"/><Relationship Id="rId6" Type="http://schemas.openxmlformats.org/officeDocument/2006/relationships/image" Target="../media/image39.jpeg"/><Relationship Id="rId7" Type="http://schemas.microsoft.com/office/2007/relationships/hdphoto" Target="../media/hdphoto8.wdp"/><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png"/><Relationship Id="rId3"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4" Type="http://schemas.microsoft.com/office/2007/relationships/hdphoto" Target="../media/hdphoto10.wdp"/><Relationship Id="rId5" Type="http://schemas.openxmlformats.org/officeDocument/2006/relationships/hyperlink" Target="http://www.calgary.ca/cfod/hr/Documents/Careers/e-course_preparing-your-application/story_html5.html" TargetMode="External"/><Relationship Id="rId6" Type="http://schemas.openxmlformats.org/officeDocument/2006/relationships/image" Target="../media/image42.jpeg"/><Relationship Id="rId7" Type="http://schemas.microsoft.com/office/2007/relationships/hdphoto" Target="../media/hdphoto11.wdp"/><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3.jpeg"/><Relationship Id="rId3" Type="http://schemas.microsoft.com/office/2007/relationships/hdphoto" Target="../media/hdphoto1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19200" y="4191000"/>
            <a:ext cx="6781800" cy="762000"/>
          </a:xfrm>
        </p:spPr>
        <p:txBody>
          <a:bodyPr>
            <a:noAutofit/>
          </a:bodyPr>
          <a:lstStyle/>
          <a:p>
            <a:pPr algn="ctr"/>
            <a:r>
              <a:rPr lang="en-US" sz="4000" b="1" dirty="0" smtClean="0">
                <a:latin typeface="Arial"/>
                <a:cs typeface="Arial"/>
              </a:rPr>
              <a:t>ACDC 2016</a:t>
            </a:r>
            <a:endParaRPr lang="en-US" sz="4000" b="1" dirty="0">
              <a:latin typeface="Arial"/>
              <a:cs typeface="Arial"/>
            </a:endParaRPr>
          </a:p>
        </p:txBody>
      </p:sp>
      <p:sp>
        <p:nvSpPr>
          <p:cNvPr id="2" name="Title 1"/>
          <p:cNvSpPr>
            <a:spLocks noGrp="1"/>
          </p:cNvSpPr>
          <p:nvPr>
            <p:ph type="ctrTitle"/>
          </p:nvPr>
        </p:nvSpPr>
        <p:spPr>
          <a:xfrm>
            <a:off x="457200" y="819150"/>
            <a:ext cx="8305800" cy="1238250"/>
          </a:xfrm>
        </p:spPr>
        <p:txBody>
          <a:bodyPr>
            <a:noAutofit/>
          </a:bodyPr>
          <a:lstStyle/>
          <a:p>
            <a:r>
              <a:rPr lang="en-US" sz="4000" b="1" dirty="0" smtClean="0"/>
              <a:t>résumés COMPUTERS LOVE</a:t>
            </a:r>
            <a:br>
              <a:rPr lang="en-US" sz="4000" b="1" dirty="0" smtClean="0"/>
            </a:br>
            <a:r>
              <a:rPr lang="en-US" sz="4000" b="1" dirty="0" smtClean="0"/>
              <a:t>AND EMPLOYERS READ</a:t>
            </a:r>
            <a:endParaRPr lang="en-US" sz="4000" b="1" dirty="0"/>
          </a:p>
        </p:txBody>
      </p:sp>
      <p:sp>
        <p:nvSpPr>
          <p:cNvPr id="4" name="TextBox 3"/>
          <p:cNvSpPr txBox="1"/>
          <p:nvPr/>
        </p:nvSpPr>
        <p:spPr>
          <a:xfrm>
            <a:off x="21434" y="5715000"/>
            <a:ext cx="9122565" cy="707886"/>
          </a:xfrm>
          <a:prstGeom prst="rect">
            <a:avLst/>
          </a:prstGeom>
          <a:noFill/>
        </p:spPr>
        <p:txBody>
          <a:bodyPr wrap="square" rtlCol="0">
            <a:spAutoFit/>
          </a:bodyPr>
          <a:lstStyle/>
          <a:p>
            <a:pPr algn="ctr"/>
            <a:r>
              <a:rPr lang="en-US" sz="2000" b="1" dirty="0"/>
              <a:t>Samantha Schellenberg, BA, RRP, CCDP – Owner, CHOICE </a:t>
            </a:r>
            <a:r>
              <a:rPr lang="en-US" sz="2000" b="1" dirty="0" smtClean="0"/>
              <a:t>WORKS Career Transitions</a:t>
            </a:r>
          </a:p>
          <a:p>
            <a:pPr algn="ctr"/>
            <a:r>
              <a:rPr lang="en-US" sz="2000" b="1" dirty="0" smtClean="0"/>
              <a:t>Facilitator</a:t>
            </a:r>
            <a:r>
              <a:rPr lang="en-US" sz="2000" b="1" dirty="0"/>
              <a:t>, Designer, Trainer – Alberta Human Services</a:t>
            </a:r>
          </a:p>
        </p:txBody>
      </p:sp>
    </p:spTree>
    <p:extLst>
      <p:ext uri="{BB962C8B-B14F-4D97-AF65-F5344CB8AC3E}">
        <p14:creationId xmlns:p14="http://schemas.microsoft.com/office/powerpoint/2010/main" val="7564649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43256" y="453569"/>
            <a:ext cx="8119744" cy="765631"/>
          </a:xfrm>
        </p:spPr>
        <p:txBody>
          <a:bodyPr/>
          <a:lstStyle/>
          <a:p>
            <a:pPr algn="ctr"/>
            <a:r>
              <a:rPr lang="en-US" sz="4000" b="1" dirty="0" smtClean="0"/>
              <a:t>Combination-Hybrid Format</a:t>
            </a:r>
            <a:endParaRPr lang="en-US" sz="4000" b="1" dirty="0"/>
          </a:p>
        </p:txBody>
      </p:sp>
      <p:sp>
        <p:nvSpPr>
          <p:cNvPr id="10" name="Content Placeholder 12"/>
          <p:cNvSpPr>
            <a:spLocks noGrp="1"/>
          </p:cNvSpPr>
          <p:nvPr>
            <p:ph sz="half" idx="1"/>
          </p:nvPr>
        </p:nvSpPr>
        <p:spPr>
          <a:xfrm>
            <a:off x="76200" y="1752600"/>
            <a:ext cx="6134100" cy="4627661"/>
          </a:xfrm>
        </p:spPr>
        <p:txBody>
          <a:bodyPr>
            <a:noAutofit/>
          </a:bodyPr>
          <a:lstStyle/>
          <a:p>
            <a:r>
              <a:rPr lang="en-US" sz="2800" dirty="0" smtClean="0"/>
              <a:t>Organized by skill groups + dates.</a:t>
            </a:r>
          </a:p>
          <a:p>
            <a:r>
              <a:rPr lang="en-US" sz="2800" dirty="0" smtClean="0"/>
              <a:t>Skill groups </a:t>
            </a:r>
            <a:r>
              <a:rPr lang="en-US" sz="2800" b="1" dirty="0" smtClean="0"/>
              <a:t>match </a:t>
            </a:r>
            <a:r>
              <a:rPr lang="en-US" sz="2800" dirty="0" smtClean="0"/>
              <a:t>core competencies.</a:t>
            </a:r>
          </a:p>
          <a:p>
            <a:r>
              <a:rPr lang="en-US" sz="2800" dirty="0" smtClean="0"/>
              <a:t>Includes clear work history with “proof”.</a:t>
            </a:r>
          </a:p>
          <a:p>
            <a:r>
              <a:rPr lang="en-US" sz="2800" dirty="0" smtClean="0"/>
              <a:t>Most effective for career changers.</a:t>
            </a:r>
          </a:p>
          <a:p>
            <a:r>
              <a:rPr lang="en-US" sz="2800" dirty="0" smtClean="0"/>
              <a:t>Excellent for starting “conversations”.</a:t>
            </a:r>
          </a:p>
          <a:p>
            <a:r>
              <a:rPr lang="en-US" sz="2800" dirty="0"/>
              <a:t>Useful for </a:t>
            </a:r>
            <a:r>
              <a:rPr lang="en-US" sz="2800" dirty="0" smtClean="0"/>
              <a:t>targeting </a:t>
            </a:r>
            <a:r>
              <a:rPr lang="en-US" sz="2800" dirty="0" smtClean="0">
                <a:hlinkClick r:id="rId3"/>
              </a:rPr>
              <a:t>small and medium  </a:t>
            </a:r>
            <a:r>
              <a:rPr lang="en-US" sz="2800" dirty="0" smtClean="0"/>
              <a:t>employers</a:t>
            </a:r>
            <a:r>
              <a:rPr lang="en-US" sz="2800" dirty="0"/>
              <a:t> </a:t>
            </a:r>
            <a:r>
              <a:rPr lang="en-US" sz="2800" dirty="0" smtClean="0"/>
              <a:t>without ATS/HR staff.</a:t>
            </a:r>
            <a:endParaRPr lang="en-US" sz="2800" dirty="0"/>
          </a:p>
        </p:txBody>
      </p:sp>
      <p:sp>
        <p:nvSpPr>
          <p:cNvPr id="11" name="Slide Number Placeholder 10"/>
          <p:cNvSpPr>
            <a:spLocks noGrp="1"/>
          </p:cNvSpPr>
          <p:nvPr>
            <p:ph type="sldNum" sz="quarter" idx="12"/>
          </p:nvPr>
        </p:nvSpPr>
        <p:spPr/>
        <p:txBody>
          <a:bodyPr/>
          <a:lstStyle/>
          <a:p>
            <a:fld id="{4FAB73BC-B049-4115-A692-8D63A059BFB8}" type="slidenum">
              <a:rPr lang="en-US" smtClean="0"/>
              <a:pPr/>
              <a:t>10</a:t>
            </a:fld>
            <a:endParaRPr lang="en-US" dirty="0"/>
          </a:p>
        </p:txBody>
      </p:sp>
      <p:pic>
        <p:nvPicPr>
          <p:cNvPr id="5" name="Content Placeholder 4"/>
          <p:cNvPicPr>
            <a:picLocks noGrp="1" noChangeAspect="1"/>
          </p:cNvPicPr>
          <p:nvPr>
            <p:ph sz="half" idx="2"/>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867400" y="1738801"/>
            <a:ext cx="3124200" cy="4043083"/>
          </a:xfrm>
          <a:solidFill>
            <a:schemeClr val="bg1"/>
          </a:solidFill>
        </p:spPr>
      </p:pic>
      <p:sp>
        <p:nvSpPr>
          <p:cNvPr id="3" name="TextBox 2"/>
          <p:cNvSpPr txBox="1"/>
          <p:nvPr/>
        </p:nvSpPr>
        <p:spPr>
          <a:xfrm>
            <a:off x="370959" y="5933162"/>
            <a:ext cx="8392041" cy="369332"/>
          </a:xfrm>
          <a:prstGeom prst="rect">
            <a:avLst/>
          </a:prstGeom>
          <a:noFill/>
        </p:spPr>
        <p:txBody>
          <a:bodyPr wrap="none" rtlCol="0">
            <a:spAutoFit/>
          </a:bodyPr>
          <a:lstStyle/>
          <a:p>
            <a:r>
              <a:rPr lang="en-US" dirty="0" smtClean="0"/>
              <a:t>Innovation, Science and Economic Development Canada: 98% of Canadian Businesses are small.</a:t>
            </a:r>
            <a:endParaRPr lang="en-US" dirty="0"/>
          </a:p>
        </p:txBody>
      </p:sp>
    </p:spTree>
    <p:extLst>
      <p:ext uri="{BB962C8B-B14F-4D97-AF65-F5344CB8AC3E}">
        <p14:creationId xmlns:p14="http://schemas.microsoft.com/office/powerpoint/2010/main" val="8291697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506640" y="304800"/>
            <a:ext cx="8119744" cy="765631"/>
          </a:xfrm>
        </p:spPr>
        <p:txBody>
          <a:bodyPr/>
          <a:lstStyle/>
          <a:p>
            <a:pPr algn="ctr"/>
            <a:r>
              <a:rPr lang="en-US" sz="4000" b="1" dirty="0" smtClean="0"/>
              <a:t>Modernize your résumé</a:t>
            </a:r>
            <a:endParaRPr lang="en-US" sz="4000" b="1" dirty="0"/>
          </a:p>
        </p:txBody>
      </p:sp>
      <p:sp>
        <p:nvSpPr>
          <p:cNvPr id="8" name="Content Placeholder 7"/>
          <p:cNvSpPr>
            <a:spLocks noGrp="1"/>
          </p:cNvSpPr>
          <p:nvPr>
            <p:ph sz="half" idx="1"/>
          </p:nvPr>
        </p:nvSpPr>
        <p:spPr>
          <a:xfrm>
            <a:off x="12192" y="1614246"/>
            <a:ext cx="6351362" cy="4720768"/>
          </a:xfrm>
        </p:spPr>
        <p:txBody>
          <a:bodyPr>
            <a:noAutofit/>
          </a:bodyPr>
          <a:lstStyle/>
          <a:p>
            <a:pPr marL="207994">
              <a:buFont typeface="Arial" charset="0"/>
              <a:buChar char="•"/>
            </a:pPr>
            <a:r>
              <a:rPr lang="en-US" sz="2800" dirty="0"/>
              <a:t>Add a splash of colour.</a:t>
            </a:r>
          </a:p>
          <a:p>
            <a:pPr marL="207994">
              <a:buFont typeface="Arial" charset="0"/>
              <a:buChar char="•"/>
            </a:pPr>
            <a:r>
              <a:rPr lang="en-US" sz="2800" dirty="0" smtClean="0"/>
              <a:t>Add hyperlink to your LinkedIn Profile.</a:t>
            </a:r>
          </a:p>
          <a:p>
            <a:pPr marL="207994">
              <a:buFont typeface="Arial" charset="0"/>
              <a:buChar char="•"/>
            </a:pPr>
            <a:r>
              <a:rPr lang="en-US" sz="2800" dirty="0" smtClean="0"/>
              <a:t>Include website portfolio or other media.</a:t>
            </a:r>
          </a:p>
          <a:p>
            <a:pPr marL="207994">
              <a:buFont typeface="Arial" charset="0"/>
              <a:buChar char="•"/>
            </a:pPr>
            <a:r>
              <a:rPr lang="en-US" sz="2800" dirty="0"/>
              <a:t>Use | instead of bullets </a:t>
            </a:r>
            <a:r>
              <a:rPr lang="en-US" sz="2800" dirty="0" smtClean="0"/>
              <a:t>for </a:t>
            </a:r>
            <a:r>
              <a:rPr lang="en-US" sz="2800" dirty="0"/>
              <a:t>skills section.</a:t>
            </a:r>
          </a:p>
          <a:p>
            <a:pPr marL="207994">
              <a:buFont typeface="Arial" charset="0"/>
              <a:buChar char="•"/>
            </a:pPr>
            <a:r>
              <a:rPr lang="en-US" sz="2800" dirty="0" smtClean="0"/>
              <a:t>Be clear, concise, current and compact.</a:t>
            </a:r>
          </a:p>
          <a:p>
            <a:pPr marL="207994">
              <a:buFont typeface="Arial" charset="0"/>
              <a:buChar char="•"/>
            </a:pPr>
            <a:r>
              <a:rPr lang="en-US" sz="2800" dirty="0"/>
              <a:t>Target every single </a:t>
            </a:r>
            <a:r>
              <a:rPr lang="en-US" sz="2800" dirty="0" smtClean="0"/>
              <a:t>résumé.</a:t>
            </a:r>
          </a:p>
          <a:p>
            <a:pPr marL="207994">
              <a:buFont typeface="Arial" charset="0"/>
              <a:buChar char="•"/>
            </a:pPr>
            <a:r>
              <a:rPr lang="en-US" sz="2800" dirty="0" smtClean="0"/>
              <a:t>Create a printable and postable version.</a:t>
            </a:r>
            <a:endParaRPr lang="en-US" sz="2800" dirty="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67400" y="1652205"/>
            <a:ext cx="3133653" cy="4055315"/>
          </a:xfrm>
          <a:solidFill>
            <a:schemeClr val="tx1"/>
          </a:solidFill>
        </p:spPr>
      </p:pic>
      <p:sp>
        <p:nvSpPr>
          <p:cNvPr id="7" name="Slide Number Placeholder 6"/>
          <p:cNvSpPr>
            <a:spLocks noGrp="1"/>
          </p:cNvSpPr>
          <p:nvPr>
            <p:ph type="sldNum" sz="quarter" idx="12"/>
          </p:nvPr>
        </p:nvSpPr>
        <p:spPr/>
        <p:txBody>
          <a:bodyPr/>
          <a:lstStyle/>
          <a:p>
            <a:fld id="{4FAB73BC-B049-4115-A692-8D63A059BFB8}" type="slidenum">
              <a:rPr lang="en-US" smtClean="0"/>
              <a:pPr/>
              <a:t>11</a:t>
            </a:fld>
            <a:endParaRPr lang="en-US" dirty="0"/>
          </a:p>
        </p:txBody>
      </p:sp>
    </p:spTree>
    <p:extLst>
      <p:ext uri="{BB962C8B-B14F-4D97-AF65-F5344CB8AC3E}">
        <p14:creationId xmlns:p14="http://schemas.microsoft.com/office/powerpoint/2010/main" val="3957983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609600" y="381000"/>
            <a:ext cx="3733800" cy="574675"/>
          </a:xfrm>
        </p:spPr>
        <p:txBody>
          <a:bodyPr>
            <a:normAutofit/>
          </a:bodyPr>
          <a:lstStyle/>
          <a:p>
            <a:r>
              <a:rPr lang="en-US" sz="3000" b="1" dirty="0" smtClean="0"/>
              <a:t>PRINTABLE RÉSUMÉ</a:t>
            </a:r>
            <a:endParaRPr lang="en-US" sz="3000" b="1" dirty="0"/>
          </a:p>
        </p:txBody>
      </p:sp>
      <p:sp>
        <p:nvSpPr>
          <p:cNvPr id="7" name="Text Placeholder 6"/>
          <p:cNvSpPr>
            <a:spLocks noGrp="1"/>
          </p:cNvSpPr>
          <p:nvPr>
            <p:ph type="body" sz="quarter" idx="3"/>
          </p:nvPr>
        </p:nvSpPr>
        <p:spPr>
          <a:xfrm>
            <a:off x="5013309" y="380999"/>
            <a:ext cx="3733800" cy="574675"/>
          </a:xfrm>
        </p:spPr>
        <p:txBody>
          <a:bodyPr>
            <a:normAutofit/>
          </a:bodyPr>
          <a:lstStyle/>
          <a:p>
            <a:r>
              <a:rPr lang="en-US" sz="3000" b="1" dirty="0" smtClean="0"/>
              <a:t>POSTABLE RÉSUMÉ</a:t>
            </a:r>
            <a:endParaRPr lang="en-US" sz="3000" b="1" dirty="0"/>
          </a:p>
        </p:txBody>
      </p:sp>
      <p:sp>
        <p:nvSpPr>
          <p:cNvPr id="3" name="Slide Number Placeholder 2"/>
          <p:cNvSpPr>
            <a:spLocks noGrp="1"/>
          </p:cNvSpPr>
          <p:nvPr>
            <p:ph type="sldNum" sz="quarter" idx="12"/>
          </p:nvPr>
        </p:nvSpPr>
        <p:spPr/>
        <p:txBody>
          <a:bodyPr/>
          <a:lstStyle/>
          <a:p>
            <a:fld id="{4FAB73BC-B049-4115-A692-8D63A059BFB8}" type="slidenum">
              <a:rPr lang="en-US" smtClean="0"/>
              <a:pPr/>
              <a:t>12</a:t>
            </a:fld>
            <a:endParaRPr lang="en-US" dirty="0"/>
          </a:p>
        </p:txBody>
      </p:sp>
      <p:pic>
        <p:nvPicPr>
          <p:cNvPr id="14" name="Content Placeholder 13"/>
          <p:cNvPicPr>
            <a:picLocks noGrp="1" noChangeAspect="1"/>
          </p:cNvPicPr>
          <p:nvPr>
            <p:ph sz="half" idx="4294967295"/>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04800" y="990600"/>
            <a:ext cx="4161596" cy="470678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pic>
      <p:pic>
        <p:nvPicPr>
          <p:cNvPr id="15" name="Content Placeholder 14"/>
          <p:cNvPicPr>
            <a:picLocks noGrp="1" noChangeAspect="1"/>
          </p:cNvPicPr>
          <p:nvPr>
            <p:ph sz="quarter" idx="4294967295"/>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466396" y="990600"/>
            <a:ext cx="4159219" cy="4708728"/>
          </a:xfrm>
          <a:prstGeom prst="rect">
            <a:avLst/>
          </a:prstGeom>
          <a:solidFill>
            <a:schemeClr val="bg1"/>
          </a:solidFill>
          <a:ln>
            <a:solidFill>
              <a:schemeClr val="tx1"/>
            </a:solidFill>
          </a:ln>
        </p:spPr>
      </p:pic>
      <p:pic>
        <p:nvPicPr>
          <p:cNvPr id="2" name="Picture 1"/>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8917" t="3903" r="9347"/>
          <a:stretch/>
        </p:blipFill>
        <p:spPr>
          <a:xfrm>
            <a:off x="304800" y="5687081"/>
            <a:ext cx="4156644" cy="980973"/>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4461444" y="5664911"/>
            <a:ext cx="4161596" cy="1006176"/>
          </a:xfrm>
          <a:prstGeom prst="rect">
            <a:avLst/>
          </a:prstGeom>
        </p:spPr>
      </p:pic>
    </p:spTree>
    <p:extLst>
      <p:ext uri="{BB962C8B-B14F-4D97-AF65-F5344CB8AC3E}">
        <p14:creationId xmlns:p14="http://schemas.microsoft.com/office/powerpoint/2010/main" val="127303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506640" y="381000"/>
            <a:ext cx="8119744" cy="765631"/>
          </a:xfrm>
        </p:spPr>
        <p:txBody>
          <a:bodyPr/>
          <a:lstStyle/>
          <a:p>
            <a:pPr algn="ctr"/>
            <a:r>
              <a:rPr lang="en-US" sz="4000" b="1" dirty="0" smtClean="0"/>
              <a:t>TECHNICAL COMPETENCIES</a:t>
            </a:r>
            <a:endParaRPr lang="en-US" sz="4000" b="1"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13</a:t>
            </a:fld>
            <a:endParaRPr lang="en-US" dirty="0"/>
          </a:p>
        </p:txBody>
      </p:sp>
      <p:pic>
        <p:nvPicPr>
          <p:cNvPr id="9" name="Content Placeholder 8"/>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200" t="5767" r="969" b="40696"/>
          <a:stretch/>
        </p:blipFill>
        <p:spPr>
          <a:xfrm>
            <a:off x="885602" y="1154251"/>
            <a:ext cx="7361820" cy="532242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16714010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 y="27007"/>
            <a:ext cx="5299364"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830" y="27007"/>
            <a:ext cx="5299364"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8929" y="-1929"/>
            <a:ext cx="5299364" cy="6858000"/>
          </a:xfrm>
          <a:prstGeom prst="rect">
            <a:avLst/>
          </a:prstGeom>
        </p:spPr>
      </p:pic>
    </p:spTree>
    <p:extLst>
      <p:ext uri="{BB962C8B-B14F-4D97-AF65-F5344CB8AC3E}">
        <p14:creationId xmlns:p14="http://schemas.microsoft.com/office/powerpoint/2010/main" val="211963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274638"/>
            <a:ext cx="7924800" cy="609044"/>
          </a:xfrm>
        </p:spPr>
        <p:txBody>
          <a:bodyPr/>
          <a:lstStyle/>
          <a:p>
            <a:pPr algn="ctr"/>
            <a:r>
              <a:rPr lang="en-US" sz="4000" b="1" dirty="0" smtClean="0">
                <a:ea typeface="Arial" charset="0"/>
                <a:cs typeface="Arial" charset="0"/>
              </a:rPr>
              <a:t>COVER LETTERS</a:t>
            </a:r>
            <a:endParaRPr lang="en-US" sz="4000" b="1" dirty="0">
              <a:ea typeface="Arial" charset="0"/>
              <a:cs typeface="Arial" charset="0"/>
            </a:endParaRPr>
          </a:p>
        </p:txBody>
      </p:sp>
      <p:pic>
        <p:nvPicPr>
          <p:cNvPr id="5" name="Content Placeholder 4"/>
          <p:cNvPicPr>
            <a:picLocks noGrp="1" noChangeAspect="1"/>
          </p:cNvPicPr>
          <p:nvPr>
            <p:ph sz="half" idx="4294967295"/>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591859" y="2298964"/>
            <a:ext cx="3949304" cy="2929325"/>
          </a:xfrm>
          <a:prstGeom prst="rect">
            <a:avLst/>
          </a:prstGeom>
          <a:ln w="38100">
            <a:solidFill>
              <a:schemeClr val="accent1"/>
            </a:solidFill>
          </a:ln>
        </p:spPr>
      </p:pic>
      <p:pic>
        <p:nvPicPr>
          <p:cNvPr id="8" name="Content Placeholder 7"/>
          <p:cNvPicPr>
            <a:picLocks noGrp="1" noChangeAspect="1"/>
          </p:cNvPicPr>
          <p:nvPr>
            <p:ph sz="half" idx="4294967295"/>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5496" y="944724"/>
            <a:ext cx="3563795" cy="4611970"/>
          </a:xfrm>
          <a:prstGeom prst="rect">
            <a:avLst/>
          </a:prstGeom>
          <a:solidFill>
            <a:schemeClr val="bg1"/>
          </a:solidFill>
          <a:ln>
            <a:solidFill>
              <a:schemeClr val="tx1"/>
            </a:solidFill>
          </a:ln>
        </p:spPr>
      </p:pic>
      <p:sp>
        <p:nvSpPr>
          <p:cNvPr id="2" name="Slide Number Placeholder 1"/>
          <p:cNvSpPr>
            <a:spLocks noGrp="1"/>
          </p:cNvSpPr>
          <p:nvPr>
            <p:ph type="sldNum" sz="quarter" idx="12"/>
          </p:nvPr>
        </p:nvSpPr>
        <p:spPr/>
        <p:txBody>
          <a:bodyPr/>
          <a:lstStyle/>
          <a:p>
            <a:fld id="{4FAB73BC-B049-4115-A692-8D63A059BFB8}" type="slidenum">
              <a:rPr lang="en-US" smtClean="0"/>
              <a:pPr/>
              <a:t>15</a:t>
            </a:fld>
            <a:endParaRPr lang="en-US" dirty="0"/>
          </a:p>
        </p:txBody>
      </p:sp>
      <p:pic>
        <p:nvPicPr>
          <p:cNvPr id="11" name="Content Placeholder 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2789802" y="931962"/>
            <a:ext cx="3581700" cy="4635142"/>
          </a:xfrm>
          <a:prstGeom prst="rect">
            <a:avLst/>
          </a:prstGeom>
          <a:solidFill>
            <a:schemeClr val="bg1"/>
          </a:solidFill>
          <a:ln>
            <a:solidFill>
              <a:schemeClr val="tx1"/>
            </a:solidFill>
          </a:ln>
        </p:spPr>
      </p:pic>
      <p:pic>
        <p:nvPicPr>
          <p:cNvPr id="12" name="Content Placeholder 7"/>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5490103" y="931962"/>
            <a:ext cx="3590615" cy="4646679"/>
          </a:xfrm>
          <a:prstGeom prst="rect">
            <a:avLst/>
          </a:prstGeom>
          <a:solidFill>
            <a:schemeClr val="bg1"/>
          </a:solidFill>
          <a:ln>
            <a:solidFill>
              <a:schemeClr val="tx1"/>
            </a:solidFill>
          </a:ln>
        </p:spPr>
      </p:pic>
    </p:spTree>
    <p:extLst>
      <p:ext uri="{BB962C8B-B14F-4D97-AF65-F5344CB8AC3E}">
        <p14:creationId xmlns:p14="http://schemas.microsoft.com/office/powerpoint/2010/main" val="175274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8394"/>
            <a:ext cx="7924800" cy="655638"/>
          </a:xfrm>
        </p:spPr>
        <p:txBody>
          <a:bodyPr/>
          <a:lstStyle/>
          <a:p>
            <a:pPr algn="ctr"/>
            <a:r>
              <a:rPr lang="en-US" sz="4000" b="1" dirty="0" smtClean="0"/>
              <a:t>REFERENCE SAMPLES</a:t>
            </a:r>
            <a:endParaRPr lang="en-US" sz="4000" b="1" dirty="0"/>
          </a:p>
        </p:txBody>
      </p:sp>
      <p:pic>
        <p:nvPicPr>
          <p:cNvPr id="6" name="Content Placeholder 5"/>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89502" y="998730"/>
            <a:ext cx="3536391" cy="457650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pic>
      <p:pic>
        <p:nvPicPr>
          <p:cNvPr id="7" name="Content Placeholder 6"/>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3005826" y="998731"/>
            <a:ext cx="3536391" cy="457650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pic>
      <p:sp>
        <p:nvSpPr>
          <p:cNvPr id="3" name="Slide Number Placeholder 2"/>
          <p:cNvSpPr>
            <a:spLocks noGrp="1"/>
          </p:cNvSpPr>
          <p:nvPr>
            <p:ph type="sldNum" sz="quarter" idx="12"/>
          </p:nvPr>
        </p:nvSpPr>
        <p:spPr/>
        <p:txBody>
          <a:bodyPr/>
          <a:lstStyle/>
          <a:p>
            <a:fld id="{4FAB73BC-B049-4115-A692-8D63A059BFB8}" type="slidenum">
              <a:rPr lang="en-US" smtClean="0"/>
              <a:pPr/>
              <a:t>16</a:t>
            </a:fld>
            <a:endParaRPr lang="en-US" dirty="0"/>
          </a:p>
        </p:txBody>
      </p:sp>
      <p:pic>
        <p:nvPicPr>
          <p:cNvPr id="12"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6926" y="998731"/>
            <a:ext cx="3536992" cy="457728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pic>
    </p:spTree>
    <p:extLst>
      <p:ext uri="{BB962C8B-B14F-4D97-AF65-F5344CB8AC3E}">
        <p14:creationId xmlns:p14="http://schemas.microsoft.com/office/powerpoint/2010/main" val="14891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8"/>
            <a:ext cx="8153400" cy="1554162"/>
          </a:xfrm>
        </p:spPr>
        <p:txBody>
          <a:bodyPr/>
          <a:lstStyle/>
          <a:p>
            <a:pPr algn="ctr"/>
            <a:r>
              <a:rPr lang="en-US" sz="4000" b="1" dirty="0" smtClean="0"/>
              <a:t>RECOMMENDATIONS</a:t>
            </a:r>
            <a:br>
              <a:rPr lang="en-US" sz="4000" b="1" dirty="0" smtClean="0"/>
            </a:br>
            <a:r>
              <a:rPr lang="en-US" sz="4000" b="1" dirty="0" smtClean="0"/>
              <a:t>ENDORSEMENTS &amp; TESTIMONIALS</a:t>
            </a:r>
            <a:endParaRPr lang="en-US" sz="4000" b="1" dirty="0"/>
          </a:p>
        </p:txBody>
      </p:sp>
      <p:sp>
        <p:nvSpPr>
          <p:cNvPr id="2" name="Slide Number Placeholder 1"/>
          <p:cNvSpPr>
            <a:spLocks noGrp="1"/>
          </p:cNvSpPr>
          <p:nvPr>
            <p:ph type="sldNum" sz="quarter" idx="12"/>
          </p:nvPr>
        </p:nvSpPr>
        <p:spPr/>
        <p:txBody>
          <a:bodyPr/>
          <a:lstStyle/>
          <a:p>
            <a:fld id="{4FAB73BC-B049-4115-A692-8D63A059BFB8}" type="slidenum">
              <a:rPr lang="en-US" smtClean="0"/>
              <a:pPr/>
              <a:t>17</a:t>
            </a:fld>
            <a:endParaRPr lang="en-US" dirty="0"/>
          </a:p>
        </p:txBody>
      </p:sp>
      <p:pic>
        <p:nvPicPr>
          <p:cNvPr id="9" name="Content Placeholder 8"/>
          <p:cNvPicPr>
            <a:picLocks noGrp="1" noChangeAspect="1"/>
          </p:cNvPicPr>
          <p:nvPr>
            <p:ph sz="half" idx="4294967295"/>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839" t="2641" r="369" b="-2641"/>
          <a:stretch/>
        </p:blipFill>
        <p:spPr>
          <a:xfrm>
            <a:off x="5092220" y="2340769"/>
            <a:ext cx="3540919" cy="3024188"/>
          </a:xfrm>
          <a:noFill/>
          <a:ln w="38100">
            <a:solidFill>
              <a:schemeClr val="accent1"/>
            </a:solidFill>
          </a:ln>
        </p:spPr>
      </p:pic>
      <p:pic>
        <p:nvPicPr>
          <p:cNvPr id="6" name="Content Placeholder 5"/>
          <p:cNvPicPr>
            <a:picLocks noGrp="1" noChangeAspect="1"/>
          </p:cNvPicPr>
          <p:nvPr>
            <p:ph sz="half" idx="4294967295"/>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93734" y="2340769"/>
            <a:ext cx="4419600" cy="1647825"/>
          </a:xfrm>
          <a:noFill/>
          <a:ln w="38100">
            <a:solidFill>
              <a:schemeClr val="accent1"/>
            </a:solidFill>
          </a:ln>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84785" y="4183310"/>
            <a:ext cx="8820150" cy="1181100"/>
          </a:xfrm>
          <a:prstGeom prst="rect">
            <a:avLst/>
          </a:prstGeom>
          <a:ln w="38100">
            <a:solidFill>
              <a:schemeClr val="accent1"/>
            </a:solidFill>
          </a:ln>
        </p:spPr>
      </p:pic>
    </p:spTree>
    <p:extLst>
      <p:ext uri="{BB962C8B-B14F-4D97-AF65-F5344CB8AC3E}">
        <p14:creationId xmlns:p14="http://schemas.microsoft.com/office/powerpoint/2010/main" val="139107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1000" y="228600"/>
            <a:ext cx="8458200" cy="5181600"/>
          </a:xfrm>
        </p:spPr>
        <p:txBody>
          <a:bodyPr>
            <a:noAutofit/>
          </a:bodyPr>
          <a:lstStyle/>
          <a:p>
            <a:pPr marL="0" indent="0">
              <a:buNone/>
            </a:pPr>
            <a:r>
              <a:rPr lang="en-US" sz="2800" dirty="0" smtClean="0"/>
              <a:t>“Hi </a:t>
            </a:r>
            <a:r>
              <a:rPr lang="en-US" sz="2800" dirty="0"/>
              <a:t>Samantha,</a:t>
            </a:r>
          </a:p>
          <a:p>
            <a:pPr marL="0" indent="0">
              <a:buNone/>
            </a:pPr>
            <a:r>
              <a:rPr lang="en-US" sz="2800" dirty="0"/>
              <a:t>I am pressing forward with my job search daily.  I had one pre-interview yesterday with a company that was screening applicants for the (real) </a:t>
            </a:r>
            <a:r>
              <a:rPr lang="en-US" sz="2800" dirty="0" smtClean="0"/>
              <a:t>2nd </a:t>
            </a:r>
            <a:r>
              <a:rPr lang="en-US" sz="2800" dirty="0"/>
              <a:t>interview.  I know from the responses and comments made to me that the Hiring Manager thought my age was a negative factor.  He made comments like </a:t>
            </a:r>
            <a:r>
              <a:rPr lang="en-US" sz="2800" dirty="0" smtClean="0"/>
              <a:t>”We </a:t>
            </a:r>
            <a:r>
              <a:rPr lang="en-US" sz="2800" dirty="0"/>
              <a:t>are looking for longer term commitments in the Human Resources Manager Position - not 5</a:t>
            </a:r>
            <a:r>
              <a:rPr lang="en-US" sz="2800" dirty="0" smtClean="0"/>
              <a:t> </a:t>
            </a:r>
            <a:r>
              <a:rPr lang="en-US" sz="2800" dirty="0"/>
              <a:t>years, but </a:t>
            </a:r>
            <a:r>
              <a:rPr lang="en-US" sz="2800" dirty="0" smtClean="0"/>
              <a:t>20 years”. The </a:t>
            </a:r>
            <a:r>
              <a:rPr lang="en-US" sz="2800" dirty="0"/>
              <a:t>positive information I gained from him is that there were 3,300 applicants for that 1</a:t>
            </a:r>
            <a:r>
              <a:rPr lang="en-US" sz="2800" dirty="0" smtClean="0"/>
              <a:t> </a:t>
            </a:r>
            <a:r>
              <a:rPr lang="en-US" sz="2800" dirty="0"/>
              <a:t>position and </a:t>
            </a:r>
            <a:r>
              <a:rPr lang="en-US" sz="2800" dirty="0" smtClean="0"/>
              <a:t>I secured </a:t>
            </a:r>
            <a:r>
              <a:rPr lang="en-US" sz="2800" dirty="0"/>
              <a:t>an interview with my resume.  I am sure they are using an electronic program to screen applicants if their recruitment efforts are that far reaching.  I have been invited for another interview in the New </a:t>
            </a:r>
            <a:r>
              <a:rPr lang="en-US" sz="2800" dirty="0" smtClean="0"/>
              <a:t>Year.”</a:t>
            </a:r>
            <a:endParaRPr lang="en-US" sz="2800" dirty="0"/>
          </a:p>
        </p:txBody>
      </p:sp>
    </p:spTree>
    <p:extLst>
      <p:ext uri="{BB962C8B-B14F-4D97-AF65-F5344CB8AC3E}">
        <p14:creationId xmlns:p14="http://schemas.microsoft.com/office/powerpoint/2010/main" val="18594077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924800" cy="655638"/>
          </a:xfrm>
        </p:spPr>
        <p:txBody>
          <a:bodyPr/>
          <a:lstStyle/>
          <a:p>
            <a:pPr algn="ctr"/>
            <a:r>
              <a:rPr lang="en-US" sz="4000" b="1" dirty="0"/>
              <a:t>Collaborative Small Groups</a:t>
            </a:r>
          </a:p>
        </p:txBody>
      </p:sp>
      <p:sp>
        <p:nvSpPr>
          <p:cNvPr id="5" name="Content Placeholder 4"/>
          <p:cNvSpPr>
            <a:spLocks noGrp="1"/>
          </p:cNvSpPr>
          <p:nvPr>
            <p:ph idx="4294967295"/>
          </p:nvPr>
        </p:nvSpPr>
        <p:spPr>
          <a:xfrm>
            <a:off x="609600" y="1752600"/>
            <a:ext cx="8120235" cy="4495799"/>
          </a:xfrm>
          <a:prstGeom prst="rect">
            <a:avLst/>
          </a:prstGeom>
        </p:spPr>
        <p:txBody>
          <a:bodyPr>
            <a:noAutofit/>
          </a:bodyPr>
          <a:lstStyle/>
          <a:p>
            <a:pPr marL="0" indent="0" algn="ctr">
              <a:buNone/>
            </a:pPr>
            <a:r>
              <a:rPr lang="en-US" sz="3000" dirty="0" smtClean="0"/>
              <a:t>Share your own case study of “The Impossible.”</a:t>
            </a:r>
            <a:endParaRPr lang="en-US" sz="3200" dirty="0" smtClean="0"/>
          </a:p>
          <a:p>
            <a:pPr marL="0" indent="0" algn="ctr">
              <a:buNone/>
            </a:pPr>
            <a:endParaRPr lang="en-US" sz="3200" dirty="0"/>
          </a:p>
          <a:p>
            <a:pPr marL="0" indent="0" algn="ctr">
              <a:buNone/>
            </a:pPr>
            <a:r>
              <a:rPr lang="en-US" sz="3200" dirty="0" smtClean="0"/>
              <a:t>Collaboratively build a </a:t>
            </a:r>
            <a:r>
              <a:rPr lang="en-US" sz="3200" dirty="0"/>
              <a:t>résumé writing &amp; résumé </a:t>
            </a:r>
            <a:r>
              <a:rPr lang="en-US" sz="3200" dirty="0" smtClean="0"/>
              <a:t>critiquing </a:t>
            </a:r>
            <a:r>
              <a:rPr lang="en-US" sz="3200" b="1" dirty="0" smtClean="0"/>
              <a:t>Top 10 List of Best Practices</a:t>
            </a:r>
            <a:r>
              <a:rPr lang="en-US" sz="3200" dirty="0" smtClean="0"/>
              <a:t>.</a:t>
            </a:r>
          </a:p>
          <a:p>
            <a:pPr marL="0" indent="0" algn="ctr">
              <a:buNone/>
            </a:pPr>
            <a:endParaRPr lang="en-US" sz="3200" dirty="0" smtClean="0"/>
          </a:p>
          <a:p>
            <a:pPr marL="0" indent="0" algn="ctr">
              <a:buNone/>
            </a:pPr>
            <a:r>
              <a:rPr lang="en-US" sz="3200" dirty="0" smtClean="0"/>
              <a:t>Choose a writer and a speaker.</a:t>
            </a:r>
            <a:endParaRPr lang="en-US" sz="3200" dirty="0"/>
          </a:p>
          <a:p>
            <a:pPr marL="0" indent="0" algn="ctr">
              <a:buNone/>
            </a:pPr>
            <a:endParaRPr lang="en-US" sz="3200" dirty="0" smtClean="0"/>
          </a:p>
        </p:txBody>
      </p:sp>
    </p:spTree>
    <p:extLst>
      <p:ext uri="{BB962C8B-B14F-4D97-AF65-F5344CB8AC3E}">
        <p14:creationId xmlns:p14="http://schemas.microsoft.com/office/powerpoint/2010/main" val="12017716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t>SESSION OBJECTIVES</a:t>
            </a:r>
            <a:endParaRPr lang="en-US" sz="4000" b="1" dirty="0"/>
          </a:p>
        </p:txBody>
      </p:sp>
      <p:sp>
        <p:nvSpPr>
          <p:cNvPr id="3" name="Content Placeholder 2"/>
          <p:cNvSpPr>
            <a:spLocks noGrp="1"/>
          </p:cNvSpPr>
          <p:nvPr>
            <p:ph sz="quarter" idx="13"/>
          </p:nvPr>
        </p:nvSpPr>
        <p:spPr>
          <a:xfrm>
            <a:off x="533400" y="1600200"/>
            <a:ext cx="8229600" cy="4114800"/>
          </a:xfrm>
        </p:spPr>
        <p:txBody>
          <a:bodyPr>
            <a:normAutofit/>
          </a:bodyPr>
          <a:lstStyle/>
          <a:p>
            <a:pPr marL="514350" indent="-514350">
              <a:buFont typeface="+mj-lt"/>
              <a:buAutoNum type="arabicPeriod"/>
            </a:pPr>
            <a:r>
              <a:rPr lang="en-US" sz="2800" dirty="0" smtClean="0"/>
              <a:t>Update knowledge </a:t>
            </a:r>
            <a:r>
              <a:rPr lang="en-US" sz="2800" dirty="0"/>
              <a:t>on emerging résumé writing &amp;</a:t>
            </a:r>
            <a:r>
              <a:rPr lang="en-US" sz="2800" dirty="0" smtClean="0"/>
              <a:t> </a:t>
            </a:r>
            <a:r>
              <a:rPr lang="en-US" sz="2800" dirty="0"/>
              <a:t>résumé critiquing </a:t>
            </a:r>
            <a:r>
              <a:rPr lang="en-US" sz="2800" dirty="0" smtClean="0"/>
              <a:t>trends.</a:t>
            </a:r>
          </a:p>
          <a:p>
            <a:pPr marL="514350" indent="-514350">
              <a:buFont typeface="+mj-lt"/>
              <a:buAutoNum type="arabicPeriod"/>
            </a:pPr>
            <a:r>
              <a:rPr lang="en-US" sz="2800" dirty="0" smtClean="0"/>
              <a:t>Increase understanding </a:t>
            </a:r>
            <a:r>
              <a:rPr lang="en-US" sz="2800" dirty="0"/>
              <a:t>of challenges that online application systems have created for career development professionals and their clients.</a:t>
            </a:r>
          </a:p>
          <a:p>
            <a:pPr marL="514350" indent="-514350">
              <a:buFont typeface="+mj-lt"/>
              <a:buAutoNum type="arabicPeriod"/>
            </a:pPr>
            <a:r>
              <a:rPr lang="en-US" sz="2800" dirty="0" smtClean="0"/>
              <a:t>Identify </a:t>
            </a:r>
            <a:r>
              <a:rPr lang="en-US" sz="2800" dirty="0"/>
              <a:t>résumé writing &amp; résumé critiquing </a:t>
            </a:r>
            <a:r>
              <a:rPr lang="en-US" sz="2800" b="1" dirty="0" smtClean="0"/>
              <a:t>Best Practices</a:t>
            </a:r>
            <a:r>
              <a:rPr lang="en-US" sz="2800" dirty="0" smtClean="0"/>
              <a:t> </a:t>
            </a:r>
            <a:r>
              <a:rPr lang="en-US" sz="2800" dirty="0"/>
              <a:t>to remain professionally relevant in an intensely competitive job seeking market.</a:t>
            </a:r>
          </a:p>
        </p:txBody>
      </p:sp>
    </p:spTree>
    <p:extLst>
      <p:ext uri="{BB962C8B-B14F-4D97-AF65-F5344CB8AC3E}">
        <p14:creationId xmlns:p14="http://schemas.microsoft.com/office/powerpoint/2010/main" val="139161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4000" b="1" dirty="0" smtClean="0">
                <a:solidFill>
                  <a:srgbClr val="DC9E1F"/>
                </a:solidFill>
              </a:rPr>
              <a:t>CONTACT INFORMATION</a:t>
            </a:r>
            <a:endParaRPr lang="en-US" sz="4000" b="1" dirty="0">
              <a:solidFill>
                <a:srgbClr val="DC9E1F"/>
              </a:solidFill>
            </a:endParaRPr>
          </a:p>
        </p:txBody>
      </p:sp>
      <p:sp>
        <p:nvSpPr>
          <p:cNvPr id="5" name="Subtitle 4"/>
          <p:cNvSpPr>
            <a:spLocks noGrp="1"/>
          </p:cNvSpPr>
          <p:nvPr>
            <p:ph sz="quarter" idx="13"/>
          </p:nvPr>
        </p:nvSpPr>
        <p:spPr/>
        <p:txBody>
          <a:bodyPr>
            <a:normAutofit lnSpcReduction="10000"/>
          </a:bodyPr>
          <a:lstStyle/>
          <a:p>
            <a:pPr marL="0" indent="0" algn="ctr">
              <a:buNone/>
            </a:pPr>
            <a:r>
              <a:rPr lang="en-US" sz="2500" b="1" dirty="0" smtClean="0">
                <a:solidFill>
                  <a:schemeClr val="tx1"/>
                </a:solidFill>
              </a:rPr>
              <a:t>SAMANTHA SCHELLENBERG, BA, RRP, CCDP</a:t>
            </a:r>
          </a:p>
          <a:p>
            <a:pPr marL="0" indent="0" algn="ctr">
              <a:buNone/>
            </a:pPr>
            <a:r>
              <a:rPr lang="en-US" sz="2500" dirty="0" smtClean="0"/>
              <a:t>www.choiceworks.ca</a:t>
            </a:r>
          </a:p>
          <a:p>
            <a:pPr marL="0" indent="0" algn="ctr">
              <a:buNone/>
            </a:pPr>
            <a:endParaRPr lang="en-US" sz="2500" dirty="0" smtClean="0"/>
          </a:p>
          <a:p>
            <a:pPr marL="0" indent="0" algn="ctr">
              <a:buNone/>
            </a:pPr>
            <a:endParaRPr lang="en-US" sz="2500" dirty="0" smtClean="0"/>
          </a:p>
          <a:p>
            <a:pPr marL="0" indent="0" algn="ctr">
              <a:buNone/>
            </a:pPr>
            <a:endParaRPr lang="en-US" sz="2500" dirty="0" smtClean="0"/>
          </a:p>
          <a:p>
            <a:pPr marL="0" indent="0" algn="ctr">
              <a:buNone/>
            </a:pPr>
            <a:r>
              <a:rPr lang="en-US" sz="2500" dirty="0" smtClean="0"/>
              <a:t>        ca.linkedin.com/in/choiceworks </a:t>
            </a:r>
          </a:p>
          <a:p>
            <a:pPr marL="0" indent="0" algn="ctr">
              <a:buNone/>
            </a:pPr>
            <a:r>
              <a:rPr lang="en-US" sz="2500" dirty="0" smtClean="0"/>
              <a:t>@choiceworks</a:t>
            </a:r>
          </a:p>
          <a:p>
            <a:pPr marL="0" indent="0" algn="ctr">
              <a:buNone/>
            </a:pPr>
            <a:r>
              <a:rPr lang="en-US" sz="2500" dirty="0" smtClean="0"/>
              <a:t>	</a:t>
            </a:r>
            <a:endParaRPr lang="en-US" sz="2500" dirty="0"/>
          </a:p>
        </p:txBody>
      </p:sp>
      <p:pic>
        <p:nvPicPr>
          <p:cNvPr id="3" name="Picture 2" descr="LINKEDIN logo_132x32_2.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24000" y="4114800"/>
            <a:ext cx="1524000" cy="369455"/>
          </a:xfrm>
          <a:prstGeom prst="rect">
            <a:avLst/>
          </a:prstGeom>
        </p:spPr>
      </p:pic>
      <p:pic>
        <p:nvPicPr>
          <p:cNvPr id="8" name="Picture 7" descr="twitter-bird-blue-on-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572000"/>
            <a:ext cx="381000" cy="381000"/>
          </a:xfrm>
          <a:prstGeom prst="rect">
            <a:avLst/>
          </a:prstGeom>
        </p:spPr>
      </p:pic>
      <p:pic>
        <p:nvPicPr>
          <p:cNvPr id="2" name="Picture 1" descr="CW 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0987" y="2640540"/>
            <a:ext cx="2802026" cy="1169460"/>
          </a:xfrm>
          <a:prstGeom prst="rect">
            <a:avLst/>
          </a:prstGeom>
        </p:spPr>
      </p:pic>
    </p:spTree>
    <p:extLst>
      <p:ext uri="{BB962C8B-B14F-4D97-AF65-F5344CB8AC3E}">
        <p14:creationId xmlns:p14="http://schemas.microsoft.com/office/powerpoint/2010/main" val="662171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cs typeface="Arial"/>
              </a:rPr>
              <a:t>EMERGING TRENDS</a:t>
            </a:r>
            <a:endParaRPr lang="en-US" sz="4000" b="1" dirty="0">
              <a:cs typeface="Arial"/>
            </a:endParaRPr>
          </a:p>
        </p:txBody>
      </p:sp>
      <p:sp>
        <p:nvSpPr>
          <p:cNvPr id="4" name="Slide Number Placeholder 3"/>
          <p:cNvSpPr>
            <a:spLocks noGrp="1"/>
          </p:cNvSpPr>
          <p:nvPr>
            <p:ph type="sldNum" sz="quarter" idx="12"/>
          </p:nvPr>
        </p:nvSpPr>
        <p:spPr/>
        <p:txBody>
          <a:bodyPr/>
          <a:lstStyle/>
          <a:p>
            <a:fld id="{6113E31D-E2AB-40D1-8B51-AFA5AFEF393A}" type="slidenum">
              <a:rPr lang="en-US" smtClean="0"/>
              <a:t>3</a:t>
            </a:fld>
            <a:endParaRPr lang="en-US" dirty="0"/>
          </a:p>
        </p:txBody>
      </p:sp>
      <p:pic>
        <p:nvPicPr>
          <p:cNvPr id="5" name="Content Placeholder 4" descr="indeed_resume_header copy.jpg">
            <a:hlinkClick r:id="rId2"/>
          </p:cNvPr>
          <p:cNvPicPr>
            <a:picLocks noGrp="1" noChangeAspect="1"/>
          </p:cNvPicPr>
          <p:nvPr>
            <p:ph idx="4294967295"/>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429" r="-1429"/>
          <a:stretch>
            <a:fillRect/>
          </a:stretch>
        </p:blipFill>
        <p:spPr>
          <a:xfrm>
            <a:off x="1707167" y="3382029"/>
            <a:ext cx="1675210" cy="670322"/>
          </a:xfrm>
        </p:spPr>
      </p:pic>
      <p:pic>
        <p:nvPicPr>
          <p:cNvPr id="6" name="Picture 5" descr="oracle_taleo_logo.png"/>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714191" y="2519458"/>
            <a:ext cx="1541369" cy="532222"/>
          </a:xfrm>
          <a:prstGeom prst="rect">
            <a:avLst/>
          </a:prstGeom>
        </p:spPr>
      </p:pic>
      <p:pic>
        <p:nvPicPr>
          <p:cNvPr id="7" name="Picture 6" descr="jobvite@2x-eeb2aa39cc6bcbf7a1ba63ea32ff8d10.png"/>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 t="22741" r="45832" b="19481"/>
          <a:stretch/>
        </p:blipFill>
        <p:spPr>
          <a:xfrm>
            <a:off x="1714191" y="4263591"/>
            <a:ext cx="990601" cy="626556"/>
          </a:xfrm>
          <a:prstGeom prst="rect">
            <a:avLst/>
          </a:prstGeom>
        </p:spPr>
      </p:pic>
      <p:pic>
        <p:nvPicPr>
          <p:cNvPr id="8" name="Picture 7" descr="applicant-tracking-system-cloud.png"/>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3810000" y="2398462"/>
            <a:ext cx="3561442" cy="2457395"/>
          </a:xfrm>
          <a:prstGeom prst="rect">
            <a:avLst/>
          </a:prstGeom>
        </p:spPr>
      </p:pic>
    </p:spTree>
    <p:extLst>
      <p:ext uri="{BB962C8B-B14F-4D97-AF65-F5344CB8AC3E}">
        <p14:creationId xmlns:p14="http://schemas.microsoft.com/office/powerpoint/2010/main" val="13094396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REALITY CHECK</a:t>
            </a:r>
            <a:endParaRPr lang="en-US" sz="4000" b="1" dirty="0"/>
          </a:p>
        </p:txBody>
      </p:sp>
      <p:pic>
        <p:nvPicPr>
          <p:cNvPr id="4" name="Content Placeholder 3" descr="WJ OPPORTUNITIES 2013-09-10 at 3.52.47 PM.png"/>
          <p:cNvPicPr>
            <a:picLocks noGrp="1" noChangeAspect="1"/>
          </p:cNvPicPr>
          <p:nvPr>
            <p:ph sz="quarter" idx="13"/>
          </p:nvPr>
        </p:nvPicPr>
        <p:blipFill>
          <a:blip r:embed="rId2">
            <a:extLst>
              <a:ext uri="{28A0092B-C50C-407E-A947-70E740481C1C}">
                <a14:useLocalDpi xmlns:a14="http://schemas.microsoft.com/office/drawing/2010/main" val="0"/>
              </a:ext>
            </a:extLst>
          </a:blip>
          <a:srcRect t="10450" b="10450"/>
          <a:stretch>
            <a:fillRect/>
          </a:stretch>
        </p:blipFill>
        <p:spPr/>
      </p:pic>
      <p:pic>
        <p:nvPicPr>
          <p:cNvPr id="5" name="Picture 4" descr="WJ APPLY OR EMAIL PROMPT 2013-09-10 at 3.53.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2171700"/>
            <a:ext cx="4686300" cy="2047875"/>
          </a:xfrm>
          <a:prstGeom prst="rect">
            <a:avLst/>
          </a:prstGeom>
        </p:spPr>
      </p:pic>
      <p:pic>
        <p:nvPicPr>
          <p:cNvPr id="6" name="Picture 5" descr="WJ PROFILE SIGN IN 2013-09-10 at 3.53.1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996962"/>
            <a:ext cx="6858000" cy="2101829"/>
          </a:xfrm>
          <a:prstGeom prst="rect">
            <a:avLst/>
          </a:prstGeom>
        </p:spPr>
      </p:pic>
      <p:pic>
        <p:nvPicPr>
          <p:cNvPr id="7" name="Picture 6" descr="WJ CREATE AN ACCOUNT 2013-09-10 at 3.53.3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2628900"/>
            <a:ext cx="6858000" cy="3112082"/>
          </a:xfrm>
          <a:prstGeom prst="rect">
            <a:avLst/>
          </a:prstGeom>
        </p:spPr>
      </p:pic>
      <p:pic>
        <p:nvPicPr>
          <p:cNvPr id="29" name="Picture 28" descr="WJ DATA PRIVACY STATEMENT 2013-09-10 at 4.15.1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949648"/>
            <a:ext cx="6858000" cy="5051102"/>
          </a:xfrm>
          <a:prstGeom prst="rect">
            <a:avLst/>
          </a:prstGeom>
        </p:spPr>
      </p:pic>
      <p:pic>
        <p:nvPicPr>
          <p:cNvPr id="34" name="Picture 33" descr="WJ CAREERS SITE 2013-09-10 at 3.56.26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000" y="1828800"/>
            <a:ext cx="6858000" cy="1467375"/>
          </a:xfrm>
          <a:prstGeom prst="rect">
            <a:avLst/>
          </a:prstGeom>
        </p:spPr>
      </p:pic>
      <p:pic>
        <p:nvPicPr>
          <p:cNvPr id="25" name="Picture 24" descr="WJ JOB SEARCH 2013-09-10 at 3.59.10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914400"/>
            <a:ext cx="6858000" cy="2449596"/>
          </a:xfrm>
          <a:prstGeom prst="rect">
            <a:avLst/>
          </a:prstGeom>
        </p:spPr>
      </p:pic>
      <p:pic>
        <p:nvPicPr>
          <p:cNvPr id="26" name="Picture 25" descr="WJ JOBS APPLIED Screen shot 2013-09-10 at 3.59.20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0" y="1402378"/>
            <a:ext cx="6858000" cy="1114100"/>
          </a:xfrm>
          <a:prstGeom prst="rect">
            <a:avLst/>
          </a:prstGeom>
        </p:spPr>
      </p:pic>
      <p:pic>
        <p:nvPicPr>
          <p:cNvPr id="27" name="Picture 26" descr="WJ PASSWORD MGT Screen shot 2013-09-10 at 3.59.46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7968" y="1885950"/>
            <a:ext cx="6858000" cy="1356908"/>
          </a:xfrm>
          <a:prstGeom prst="rect">
            <a:avLst/>
          </a:prstGeom>
        </p:spPr>
      </p:pic>
      <p:pic>
        <p:nvPicPr>
          <p:cNvPr id="10" name="Picture 9" descr="WJ JOE JOBSEEKER PROFILE 2013-09-10 at 4.16.00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3000" y="857250"/>
            <a:ext cx="6858000" cy="5051102"/>
          </a:xfrm>
          <a:prstGeom prst="rect">
            <a:avLst/>
          </a:prstGeom>
        </p:spPr>
      </p:pic>
      <p:pic>
        <p:nvPicPr>
          <p:cNvPr id="11" name="Picture 10" descr="WJ DOC UPLOAD STATUS 2013-09-10 at 3.54.37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00350" y="2114550"/>
            <a:ext cx="3076575" cy="933450"/>
          </a:xfrm>
          <a:prstGeom prst="rect">
            <a:avLst/>
          </a:prstGeom>
        </p:spPr>
      </p:pic>
      <p:pic>
        <p:nvPicPr>
          <p:cNvPr id="12" name="Picture 11" descr="WJ PROFILE SET UP 2013-09-10 at 3.54.55 P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00150" y="1714501"/>
            <a:ext cx="6858000" cy="3720535"/>
          </a:xfrm>
          <a:prstGeom prst="rect">
            <a:avLst/>
          </a:prstGeom>
        </p:spPr>
      </p:pic>
      <p:pic>
        <p:nvPicPr>
          <p:cNvPr id="13" name="Picture 12" descr="WJ EXTERNAL EXPERIENCE 2013-09-10 at 3.55.05 P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43000" y="2171700"/>
            <a:ext cx="6858000" cy="2516697"/>
          </a:xfrm>
          <a:prstGeom prst="rect">
            <a:avLst/>
          </a:prstGeom>
        </p:spPr>
      </p:pic>
      <p:pic>
        <p:nvPicPr>
          <p:cNvPr id="14" name="Picture 13" descr="WJ EDUCATION 2013-09-10 at 3.55.16 PM.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63411" y="2457451"/>
            <a:ext cx="6858000" cy="2597591"/>
          </a:xfrm>
          <a:prstGeom prst="rect">
            <a:avLst/>
          </a:prstGeom>
        </p:spPr>
      </p:pic>
      <p:pic>
        <p:nvPicPr>
          <p:cNvPr id="15" name="Picture 14" descr="WJ CERTIFICATIONS:LICENSES 2013-09-10 at 3.55.22 PM.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00150" y="2686050"/>
            <a:ext cx="6858000" cy="2745012"/>
          </a:xfrm>
          <a:prstGeom prst="rect">
            <a:avLst/>
          </a:prstGeom>
        </p:spPr>
      </p:pic>
      <p:pic>
        <p:nvPicPr>
          <p:cNvPr id="16" name="Picture 15" descr="WJ LANGUAGE 2013-09-10 at 3.55.30 PM.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43000" y="2971801"/>
            <a:ext cx="6858000" cy="2316278"/>
          </a:xfrm>
          <a:prstGeom prst="rect">
            <a:avLst/>
          </a:prstGeom>
        </p:spPr>
      </p:pic>
      <p:pic>
        <p:nvPicPr>
          <p:cNvPr id="17" name="Picture 16" descr="WJ GEOGRAPHIC MOBILITY 2013-09-10 at 3.55.38 PM.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43000" y="3314701"/>
            <a:ext cx="6858000" cy="1834738"/>
          </a:xfrm>
          <a:prstGeom prst="rect">
            <a:avLst/>
          </a:prstGeom>
        </p:spPr>
      </p:pic>
      <p:pic>
        <p:nvPicPr>
          <p:cNvPr id="22" name="Picture 21" descr="Screen shot 2013-09-10 at 4.15.50 PM.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40023" y="2694215"/>
            <a:ext cx="2676525" cy="3143250"/>
          </a:xfrm>
          <a:prstGeom prst="rect">
            <a:avLst/>
          </a:prstGeom>
        </p:spPr>
      </p:pic>
      <p:pic>
        <p:nvPicPr>
          <p:cNvPr id="21" name="Picture 20" descr="Screen shot 2013-09-10 at 4.16.48 PM.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605088" y="1040947"/>
            <a:ext cx="2790825" cy="3143250"/>
          </a:xfrm>
          <a:prstGeom prst="rect">
            <a:avLst/>
          </a:prstGeom>
        </p:spPr>
      </p:pic>
      <p:pic>
        <p:nvPicPr>
          <p:cNvPr id="20" name="Picture 19" descr="Screen shot 2013-09-10 at 4.16.27 PM.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582886" y="2020661"/>
            <a:ext cx="1924050" cy="1714500"/>
          </a:xfrm>
          <a:prstGeom prst="rect">
            <a:avLst/>
          </a:prstGeom>
        </p:spPr>
      </p:pic>
      <p:pic>
        <p:nvPicPr>
          <p:cNvPr id="23" name="Picture 22" descr="Screen shot 2013-09-10 at 4.16.08 PM.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60790" y="2476500"/>
            <a:ext cx="2038350" cy="3143250"/>
          </a:xfrm>
          <a:prstGeom prst="rect">
            <a:avLst/>
          </a:prstGeom>
        </p:spPr>
      </p:pic>
      <p:pic>
        <p:nvPicPr>
          <p:cNvPr id="24" name="Picture 23" descr="Screen shot 2013-09-10 at 4.16.13 PM.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314450" y="1543050"/>
            <a:ext cx="2038350" cy="1714500"/>
          </a:xfrm>
          <a:prstGeom prst="rect">
            <a:avLst/>
          </a:prstGeom>
        </p:spPr>
      </p:pic>
      <p:pic>
        <p:nvPicPr>
          <p:cNvPr id="36" name="Picture 35" descr="WJ CHANGES PENDING SAVE WORK WARNINGS 2013-09-10 at 4.17.45 PM.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43000" y="949648"/>
            <a:ext cx="6858000" cy="5051102"/>
          </a:xfrm>
          <a:prstGeom prst="rect">
            <a:avLst/>
          </a:prstGeom>
        </p:spPr>
      </p:pic>
      <p:pic>
        <p:nvPicPr>
          <p:cNvPr id="31" name="Picture 30" descr="WJ JOE JOBSEEKER SAVE WORK PROMPTS PROFILE 2013-09-10 at 4.17.23 PM.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71550" y="1143000"/>
            <a:ext cx="6858000" cy="5051102"/>
          </a:xfrm>
          <a:prstGeom prst="rect">
            <a:avLst/>
          </a:prstGeom>
        </p:spPr>
      </p:pic>
      <p:pic>
        <p:nvPicPr>
          <p:cNvPr id="33" name="Picture 32" descr="WJ CHANGES PENDING 2013-09-11 at 10.29.50 AM.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rot="1440441" flipV="1">
            <a:off x="2635707" y="2399728"/>
            <a:ext cx="2284990" cy="169589"/>
          </a:xfrm>
          <a:prstGeom prst="rect">
            <a:avLst/>
          </a:prstGeom>
        </p:spPr>
      </p:pic>
      <p:pic>
        <p:nvPicPr>
          <p:cNvPr id="35" name="Picture 34" descr="SAVE SCREEN PROMPTS 2013-09-10 at 4.17.30 PM.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805793" y="2679927"/>
            <a:ext cx="4648200" cy="1362075"/>
          </a:xfrm>
          <a:prstGeom prst="rect">
            <a:avLst/>
          </a:prstGeom>
        </p:spPr>
      </p:pic>
      <p:pic>
        <p:nvPicPr>
          <p:cNvPr id="32" name="Picture 31" descr="WJ SCREEN WARNINGS 2013-09-10 at 3.56.03 PM.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20297479">
            <a:off x="1224804" y="2316154"/>
            <a:ext cx="6858000" cy="2684330"/>
          </a:xfrm>
          <a:prstGeom prst="rect">
            <a:avLst/>
          </a:prstGeom>
        </p:spPr>
      </p:pic>
      <p:pic>
        <p:nvPicPr>
          <p:cNvPr id="38" name="Picture 37" descr="WJ PROFILE, CANCEL PROMPT 2013-09-10 at 4.19.06 PM.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143000" y="857250"/>
            <a:ext cx="6858000" cy="5051102"/>
          </a:xfrm>
          <a:prstGeom prst="rect">
            <a:avLst/>
          </a:prstGeom>
        </p:spPr>
      </p:pic>
      <p:pic>
        <p:nvPicPr>
          <p:cNvPr id="39" name="Picture 38" descr="WJ SIGN OUT 2013-09-10 at 4.19.31 PM.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371600" y="1371600"/>
            <a:ext cx="6858000" cy="5051102"/>
          </a:xfrm>
          <a:prstGeom prst="rect">
            <a:avLst/>
          </a:prstGeom>
        </p:spPr>
      </p:pic>
    </p:spTree>
    <p:extLst>
      <p:ext uri="{BB962C8B-B14F-4D97-AF65-F5344CB8AC3E}">
        <p14:creationId xmlns:p14="http://schemas.microsoft.com/office/powerpoint/2010/main" val="114709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900" decel="100000" fill="hold"/>
                                        <p:tgtEl>
                                          <p:spTgt spid="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900" decel="100000" fill="hold"/>
                                        <p:tgtEl>
                                          <p:spTgt spid="10"/>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900" decel="100000" fill="hold"/>
                                        <p:tgtEl>
                                          <p:spTgt spid="11"/>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900" decel="100000" fill="hold"/>
                                        <p:tgtEl>
                                          <p:spTgt spid="12"/>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900" decel="100000" fill="hold"/>
                                        <p:tgtEl>
                                          <p:spTgt spid="13"/>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000"/>
                                        <p:tgtEl>
                                          <p:spTgt spid="14"/>
                                        </p:tgtEl>
                                      </p:cBhvr>
                                    </p:animEffect>
                                    <p:anim calcmode="lin" valueType="num">
                                      <p:cBhvr>
                                        <p:cTn id="72" dur="1000" fill="hold"/>
                                        <p:tgtEl>
                                          <p:spTgt spid="14"/>
                                        </p:tgtEl>
                                        <p:attrNameLst>
                                          <p:attrName>ppt_x</p:attrName>
                                        </p:attrNameLst>
                                      </p:cBhvr>
                                      <p:tavLst>
                                        <p:tav tm="0">
                                          <p:val>
                                            <p:strVal val="#ppt_x"/>
                                          </p:val>
                                        </p:tav>
                                        <p:tav tm="100000">
                                          <p:val>
                                            <p:strVal val="#ppt_x"/>
                                          </p:val>
                                        </p:tav>
                                      </p:tavLst>
                                    </p:anim>
                                    <p:anim calcmode="lin" valueType="num">
                                      <p:cBhvr>
                                        <p:cTn id="73" dur="900" decel="100000" fill="hold"/>
                                        <p:tgtEl>
                                          <p:spTgt spid="14"/>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1000"/>
                                        <p:tgtEl>
                                          <p:spTgt spid="15"/>
                                        </p:tgtEl>
                                      </p:cBhvr>
                                    </p:animEffect>
                                    <p:anim calcmode="lin" valueType="num">
                                      <p:cBhvr>
                                        <p:cTn id="80" dur="1000" fill="hold"/>
                                        <p:tgtEl>
                                          <p:spTgt spid="15"/>
                                        </p:tgtEl>
                                        <p:attrNameLst>
                                          <p:attrName>ppt_x</p:attrName>
                                        </p:attrNameLst>
                                      </p:cBhvr>
                                      <p:tavLst>
                                        <p:tav tm="0">
                                          <p:val>
                                            <p:strVal val="#ppt_x"/>
                                          </p:val>
                                        </p:tav>
                                        <p:tav tm="100000">
                                          <p:val>
                                            <p:strVal val="#ppt_x"/>
                                          </p:val>
                                        </p:tav>
                                      </p:tavLst>
                                    </p:anim>
                                    <p:anim calcmode="lin" valueType="num">
                                      <p:cBhvr>
                                        <p:cTn id="81" dur="900" decel="100000" fill="hold"/>
                                        <p:tgtEl>
                                          <p:spTgt spid="15"/>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anim calcmode="lin" valueType="num">
                                      <p:cBhvr>
                                        <p:cTn id="88" dur="1000" fill="hold"/>
                                        <p:tgtEl>
                                          <p:spTgt spid="16"/>
                                        </p:tgtEl>
                                        <p:attrNameLst>
                                          <p:attrName>ppt_x</p:attrName>
                                        </p:attrNameLst>
                                      </p:cBhvr>
                                      <p:tavLst>
                                        <p:tav tm="0">
                                          <p:val>
                                            <p:strVal val="#ppt_x"/>
                                          </p:val>
                                        </p:tav>
                                        <p:tav tm="100000">
                                          <p:val>
                                            <p:strVal val="#ppt_x"/>
                                          </p:val>
                                        </p:tav>
                                      </p:tavLst>
                                    </p:anim>
                                    <p:anim calcmode="lin" valueType="num">
                                      <p:cBhvr>
                                        <p:cTn id="89" dur="900" decel="100000" fill="hold"/>
                                        <p:tgtEl>
                                          <p:spTgt spid="16"/>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37" presetClass="entr" presetSubtype="0" fill="hold" nodeType="click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1000"/>
                                        <p:tgtEl>
                                          <p:spTgt spid="17"/>
                                        </p:tgtEl>
                                      </p:cBhvr>
                                    </p:animEffect>
                                    <p:anim calcmode="lin" valueType="num">
                                      <p:cBhvr>
                                        <p:cTn id="96" dur="1000" fill="hold"/>
                                        <p:tgtEl>
                                          <p:spTgt spid="17"/>
                                        </p:tgtEl>
                                        <p:attrNameLst>
                                          <p:attrName>ppt_x</p:attrName>
                                        </p:attrNameLst>
                                      </p:cBhvr>
                                      <p:tavLst>
                                        <p:tav tm="0">
                                          <p:val>
                                            <p:strVal val="#ppt_x"/>
                                          </p:val>
                                        </p:tav>
                                        <p:tav tm="100000">
                                          <p:val>
                                            <p:strVal val="#ppt_x"/>
                                          </p:val>
                                        </p:tav>
                                      </p:tavLst>
                                    </p:anim>
                                    <p:anim calcmode="lin" valueType="num">
                                      <p:cBhvr>
                                        <p:cTn id="97" dur="900" decel="100000" fill="hold"/>
                                        <p:tgtEl>
                                          <p:spTgt spid="17"/>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7" presetClass="entr" presetSubtype="0" fill="hold" nodeType="click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fade">
                                      <p:cBhvr>
                                        <p:cTn id="103" dur="1000"/>
                                        <p:tgtEl>
                                          <p:spTgt spid="20"/>
                                        </p:tgtEl>
                                      </p:cBhvr>
                                    </p:animEffect>
                                    <p:anim calcmode="lin" valueType="num">
                                      <p:cBhvr>
                                        <p:cTn id="104" dur="1000" fill="hold"/>
                                        <p:tgtEl>
                                          <p:spTgt spid="20"/>
                                        </p:tgtEl>
                                        <p:attrNameLst>
                                          <p:attrName>ppt_x</p:attrName>
                                        </p:attrNameLst>
                                      </p:cBhvr>
                                      <p:tavLst>
                                        <p:tav tm="0">
                                          <p:val>
                                            <p:strVal val="#ppt_x"/>
                                          </p:val>
                                        </p:tav>
                                        <p:tav tm="100000">
                                          <p:val>
                                            <p:strVal val="#ppt_x"/>
                                          </p:val>
                                        </p:tav>
                                      </p:tavLst>
                                    </p:anim>
                                    <p:anim calcmode="lin" valueType="num">
                                      <p:cBhvr>
                                        <p:cTn id="105" dur="900" decel="100000" fill="hold"/>
                                        <p:tgtEl>
                                          <p:spTgt spid="20"/>
                                        </p:tgtEl>
                                        <p:attrNameLst>
                                          <p:attrName>ppt_y</p:attrName>
                                        </p:attrNameLst>
                                      </p:cBhvr>
                                      <p:tavLst>
                                        <p:tav tm="0">
                                          <p:val>
                                            <p:strVal val="#ppt_y+1"/>
                                          </p:val>
                                        </p:tav>
                                        <p:tav tm="100000">
                                          <p:val>
                                            <p:strVal val="#ppt_y-.03"/>
                                          </p:val>
                                        </p:tav>
                                      </p:tavLst>
                                    </p:anim>
                                    <p:anim calcmode="lin" valueType="num">
                                      <p:cBhvr>
                                        <p:cTn id="10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37" presetClass="entr" presetSubtype="0" fill="hold" nodeType="clickEffect">
                                  <p:stCondLst>
                                    <p:cond delay="0"/>
                                  </p:stCondLst>
                                  <p:childTnLst>
                                    <p:set>
                                      <p:cBhvr>
                                        <p:cTn id="110" dur="1" fill="hold">
                                          <p:stCondLst>
                                            <p:cond delay="0"/>
                                          </p:stCondLst>
                                        </p:cTn>
                                        <p:tgtEl>
                                          <p:spTgt spid="21"/>
                                        </p:tgtEl>
                                        <p:attrNameLst>
                                          <p:attrName>style.visibility</p:attrName>
                                        </p:attrNameLst>
                                      </p:cBhvr>
                                      <p:to>
                                        <p:strVal val="visible"/>
                                      </p:to>
                                    </p:set>
                                    <p:animEffect transition="in" filter="fade">
                                      <p:cBhvr>
                                        <p:cTn id="111" dur="1000"/>
                                        <p:tgtEl>
                                          <p:spTgt spid="21"/>
                                        </p:tgtEl>
                                      </p:cBhvr>
                                    </p:animEffect>
                                    <p:anim calcmode="lin" valueType="num">
                                      <p:cBhvr>
                                        <p:cTn id="112" dur="1000" fill="hold"/>
                                        <p:tgtEl>
                                          <p:spTgt spid="21"/>
                                        </p:tgtEl>
                                        <p:attrNameLst>
                                          <p:attrName>ppt_x</p:attrName>
                                        </p:attrNameLst>
                                      </p:cBhvr>
                                      <p:tavLst>
                                        <p:tav tm="0">
                                          <p:val>
                                            <p:strVal val="#ppt_x"/>
                                          </p:val>
                                        </p:tav>
                                        <p:tav tm="100000">
                                          <p:val>
                                            <p:strVal val="#ppt_x"/>
                                          </p:val>
                                        </p:tav>
                                      </p:tavLst>
                                    </p:anim>
                                    <p:anim calcmode="lin" valueType="num">
                                      <p:cBhvr>
                                        <p:cTn id="113" dur="900" decel="100000" fill="hold"/>
                                        <p:tgtEl>
                                          <p:spTgt spid="21"/>
                                        </p:tgtEl>
                                        <p:attrNameLst>
                                          <p:attrName>ppt_y</p:attrName>
                                        </p:attrNameLst>
                                      </p:cBhvr>
                                      <p:tavLst>
                                        <p:tav tm="0">
                                          <p:val>
                                            <p:strVal val="#ppt_y+1"/>
                                          </p:val>
                                        </p:tav>
                                        <p:tav tm="100000">
                                          <p:val>
                                            <p:strVal val="#ppt_y-.03"/>
                                          </p:val>
                                        </p:tav>
                                      </p:tavLst>
                                    </p:anim>
                                    <p:anim calcmode="lin" valueType="num">
                                      <p:cBhvr>
                                        <p:cTn id="114"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37" presetClass="entr" presetSubtype="0" fill="hold" nodeType="click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anim calcmode="lin" valueType="num">
                                      <p:cBhvr>
                                        <p:cTn id="120" dur="1000" fill="hold"/>
                                        <p:tgtEl>
                                          <p:spTgt spid="22"/>
                                        </p:tgtEl>
                                        <p:attrNameLst>
                                          <p:attrName>ppt_x</p:attrName>
                                        </p:attrNameLst>
                                      </p:cBhvr>
                                      <p:tavLst>
                                        <p:tav tm="0">
                                          <p:val>
                                            <p:strVal val="#ppt_x"/>
                                          </p:val>
                                        </p:tav>
                                        <p:tav tm="100000">
                                          <p:val>
                                            <p:strVal val="#ppt_x"/>
                                          </p:val>
                                        </p:tav>
                                      </p:tavLst>
                                    </p:anim>
                                    <p:anim calcmode="lin" valueType="num">
                                      <p:cBhvr>
                                        <p:cTn id="121" dur="900" decel="100000" fill="hold"/>
                                        <p:tgtEl>
                                          <p:spTgt spid="22"/>
                                        </p:tgtEl>
                                        <p:attrNameLst>
                                          <p:attrName>ppt_y</p:attrName>
                                        </p:attrNameLst>
                                      </p:cBhvr>
                                      <p:tavLst>
                                        <p:tav tm="0">
                                          <p:val>
                                            <p:strVal val="#ppt_y+1"/>
                                          </p:val>
                                        </p:tav>
                                        <p:tav tm="100000">
                                          <p:val>
                                            <p:strVal val="#ppt_y-.03"/>
                                          </p:val>
                                        </p:tav>
                                      </p:tavLst>
                                    </p:anim>
                                    <p:anim calcmode="lin" valueType="num">
                                      <p:cBhvr>
                                        <p:cTn id="12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37" presetClass="entr" presetSubtype="0" fill="hold" nodeType="click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fade">
                                      <p:cBhvr>
                                        <p:cTn id="127" dur="1000"/>
                                        <p:tgtEl>
                                          <p:spTgt spid="23"/>
                                        </p:tgtEl>
                                      </p:cBhvr>
                                    </p:animEffect>
                                    <p:anim calcmode="lin" valueType="num">
                                      <p:cBhvr>
                                        <p:cTn id="128" dur="1000" fill="hold"/>
                                        <p:tgtEl>
                                          <p:spTgt spid="23"/>
                                        </p:tgtEl>
                                        <p:attrNameLst>
                                          <p:attrName>ppt_x</p:attrName>
                                        </p:attrNameLst>
                                      </p:cBhvr>
                                      <p:tavLst>
                                        <p:tav tm="0">
                                          <p:val>
                                            <p:strVal val="#ppt_x"/>
                                          </p:val>
                                        </p:tav>
                                        <p:tav tm="100000">
                                          <p:val>
                                            <p:strVal val="#ppt_x"/>
                                          </p:val>
                                        </p:tav>
                                      </p:tavLst>
                                    </p:anim>
                                    <p:anim calcmode="lin" valueType="num">
                                      <p:cBhvr>
                                        <p:cTn id="129" dur="900" decel="100000" fill="hold"/>
                                        <p:tgtEl>
                                          <p:spTgt spid="23"/>
                                        </p:tgtEl>
                                        <p:attrNameLst>
                                          <p:attrName>ppt_y</p:attrName>
                                        </p:attrNameLst>
                                      </p:cBhvr>
                                      <p:tavLst>
                                        <p:tav tm="0">
                                          <p:val>
                                            <p:strVal val="#ppt_y+1"/>
                                          </p:val>
                                        </p:tav>
                                        <p:tav tm="100000">
                                          <p:val>
                                            <p:strVal val="#ppt_y-.03"/>
                                          </p:val>
                                        </p:tav>
                                      </p:tavLst>
                                    </p:anim>
                                    <p:anim calcmode="lin" valueType="num">
                                      <p:cBhvr>
                                        <p:cTn id="13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37" presetClass="entr" presetSubtype="0" fill="hold" nodeType="click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fade">
                                      <p:cBhvr>
                                        <p:cTn id="135" dur="1000"/>
                                        <p:tgtEl>
                                          <p:spTgt spid="24"/>
                                        </p:tgtEl>
                                      </p:cBhvr>
                                    </p:animEffect>
                                    <p:anim calcmode="lin" valueType="num">
                                      <p:cBhvr>
                                        <p:cTn id="136" dur="1000" fill="hold"/>
                                        <p:tgtEl>
                                          <p:spTgt spid="24"/>
                                        </p:tgtEl>
                                        <p:attrNameLst>
                                          <p:attrName>ppt_x</p:attrName>
                                        </p:attrNameLst>
                                      </p:cBhvr>
                                      <p:tavLst>
                                        <p:tav tm="0">
                                          <p:val>
                                            <p:strVal val="#ppt_x"/>
                                          </p:val>
                                        </p:tav>
                                        <p:tav tm="100000">
                                          <p:val>
                                            <p:strVal val="#ppt_x"/>
                                          </p:val>
                                        </p:tav>
                                      </p:tavLst>
                                    </p:anim>
                                    <p:anim calcmode="lin" valueType="num">
                                      <p:cBhvr>
                                        <p:cTn id="137" dur="900" decel="100000" fill="hold"/>
                                        <p:tgtEl>
                                          <p:spTgt spid="24"/>
                                        </p:tgtEl>
                                        <p:attrNameLst>
                                          <p:attrName>ppt_y</p:attrName>
                                        </p:attrNameLst>
                                      </p:cBhvr>
                                      <p:tavLst>
                                        <p:tav tm="0">
                                          <p:val>
                                            <p:strVal val="#ppt_y+1"/>
                                          </p:val>
                                        </p:tav>
                                        <p:tav tm="100000">
                                          <p:val>
                                            <p:strVal val="#ppt_y-.03"/>
                                          </p:val>
                                        </p:tav>
                                      </p:tavLst>
                                    </p:anim>
                                    <p:anim calcmode="lin" valueType="num">
                                      <p:cBhvr>
                                        <p:cTn id="138"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37" presetClass="entr" presetSubtype="0" fill="hold" nodeType="clickEffect">
                                  <p:stCondLst>
                                    <p:cond delay="0"/>
                                  </p:stCondLst>
                                  <p:childTnLst>
                                    <p:set>
                                      <p:cBhvr>
                                        <p:cTn id="142" dur="1" fill="hold">
                                          <p:stCondLst>
                                            <p:cond delay="0"/>
                                          </p:stCondLst>
                                        </p:cTn>
                                        <p:tgtEl>
                                          <p:spTgt spid="25"/>
                                        </p:tgtEl>
                                        <p:attrNameLst>
                                          <p:attrName>style.visibility</p:attrName>
                                        </p:attrNameLst>
                                      </p:cBhvr>
                                      <p:to>
                                        <p:strVal val="visible"/>
                                      </p:to>
                                    </p:set>
                                    <p:animEffect transition="in" filter="fade">
                                      <p:cBhvr>
                                        <p:cTn id="143" dur="1000"/>
                                        <p:tgtEl>
                                          <p:spTgt spid="25"/>
                                        </p:tgtEl>
                                      </p:cBhvr>
                                    </p:animEffect>
                                    <p:anim calcmode="lin" valueType="num">
                                      <p:cBhvr>
                                        <p:cTn id="144" dur="1000" fill="hold"/>
                                        <p:tgtEl>
                                          <p:spTgt spid="25"/>
                                        </p:tgtEl>
                                        <p:attrNameLst>
                                          <p:attrName>ppt_x</p:attrName>
                                        </p:attrNameLst>
                                      </p:cBhvr>
                                      <p:tavLst>
                                        <p:tav tm="0">
                                          <p:val>
                                            <p:strVal val="#ppt_x"/>
                                          </p:val>
                                        </p:tav>
                                        <p:tav tm="100000">
                                          <p:val>
                                            <p:strVal val="#ppt_x"/>
                                          </p:val>
                                        </p:tav>
                                      </p:tavLst>
                                    </p:anim>
                                    <p:anim calcmode="lin" valueType="num">
                                      <p:cBhvr>
                                        <p:cTn id="145" dur="900" decel="100000" fill="hold"/>
                                        <p:tgtEl>
                                          <p:spTgt spid="25"/>
                                        </p:tgtEl>
                                        <p:attrNameLst>
                                          <p:attrName>ppt_y</p:attrName>
                                        </p:attrNameLst>
                                      </p:cBhvr>
                                      <p:tavLst>
                                        <p:tav tm="0">
                                          <p:val>
                                            <p:strVal val="#ppt_y+1"/>
                                          </p:val>
                                        </p:tav>
                                        <p:tav tm="100000">
                                          <p:val>
                                            <p:strVal val="#ppt_y-.03"/>
                                          </p:val>
                                        </p:tav>
                                      </p:tavLst>
                                    </p:anim>
                                    <p:anim calcmode="lin" valueType="num">
                                      <p:cBhvr>
                                        <p:cTn id="146"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37" presetClass="entr" presetSubtype="0" fill="hold" nodeType="clickEffect">
                                  <p:stCondLst>
                                    <p:cond delay="0"/>
                                  </p:stCondLst>
                                  <p:childTnLst>
                                    <p:set>
                                      <p:cBhvr>
                                        <p:cTn id="150" dur="1" fill="hold">
                                          <p:stCondLst>
                                            <p:cond delay="0"/>
                                          </p:stCondLst>
                                        </p:cTn>
                                        <p:tgtEl>
                                          <p:spTgt spid="26"/>
                                        </p:tgtEl>
                                        <p:attrNameLst>
                                          <p:attrName>style.visibility</p:attrName>
                                        </p:attrNameLst>
                                      </p:cBhvr>
                                      <p:to>
                                        <p:strVal val="visible"/>
                                      </p:to>
                                    </p:set>
                                    <p:animEffect transition="in" filter="fade">
                                      <p:cBhvr>
                                        <p:cTn id="151" dur="1000"/>
                                        <p:tgtEl>
                                          <p:spTgt spid="26"/>
                                        </p:tgtEl>
                                      </p:cBhvr>
                                    </p:animEffect>
                                    <p:anim calcmode="lin" valueType="num">
                                      <p:cBhvr>
                                        <p:cTn id="152" dur="1000" fill="hold"/>
                                        <p:tgtEl>
                                          <p:spTgt spid="26"/>
                                        </p:tgtEl>
                                        <p:attrNameLst>
                                          <p:attrName>ppt_x</p:attrName>
                                        </p:attrNameLst>
                                      </p:cBhvr>
                                      <p:tavLst>
                                        <p:tav tm="0">
                                          <p:val>
                                            <p:strVal val="#ppt_x"/>
                                          </p:val>
                                        </p:tav>
                                        <p:tav tm="100000">
                                          <p:val>
                                            <p:strVal val="#ppt_x"/>
                                          </p:val>
                                        </p:tav>
                                      </p:tavLst>
                                    </p:anim>
                                    <p:anim calcmode="lin" valueType="num">
                                      <p:cBhvr>
                                        <p:cTn id="153" dur="900" decel="100000" fill="hold"/>
                                        <p:tgtEl>
                                          <p:spTgt spid="26"/>
                                        </p:tgtEl>
                                        <p:attrNameLst>
                                          <p:attrName>ppt_y</p:attrName>
                                        </p:attrNameLst>
                                      </p:cBhvr>
                                      <p:tavLst>
                                        <p:tav tm="0">
                                          <p:val>
                                            <p:strVal val="#ppt_y+1"/>
                                          </p:val>
                                        </p:tav>
                                        <p:tav tm="100000">
                                          <p:val>
                                            <p:strVal val="#ppt_y-.03"/>
                                          </p:val>
                                        </p:tav>
                                      </p:tavLst>
                                    </p:anim>
                                    <p:anim calcmode="lin" valueType="num">
                                      <p:cBhvr>
                                        <p:cTn id="15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37" presetClass="entr" presetSubtype="0" fill="hold" nodeType="clickEffect">
                                  <p:stCondLst>
                                    <p:cond delay="0"/>
                                  </p:stCondLst>
                                  <p:childTnLst>
                                    <p:set>
                                      <p:cBhvr>
                                        <p:cTn id="158" dur="1" fill="hold">
                                          <p:stCondLst>
                                            <p:cond delay="0"/>
                                          </p:stCondLst>
                                        </p:cTn>
                                        <p:tgtEl>
                                          <p:spTgt spid="27"/>
                                        </p:tgtEl>
                                        <p:attrNameLst>
                                          <p:attrName>style.visibility</p:attrName>
                                        </p:attrNameLst>
                                      </p:cBhvr>
                                      <p:to>
                                        <p:strVal val="visible"/>
                                      </p:to>
                                    </p:set>
                                    <p:animEffect transition="in" filter="fade">
                                      <p:cBhvr>
                                        <p:cTn id="159" dur="1000"/>
                                        <p:tgtEl>
                                          <p:spTgt spid="27"/>
                                        </p:tgtEl>
                                      </p:cBhvr>
                                    </p:animEffect>
                                    <p:anim calcmode="lin" valueType="num">
                                      <p:cBhvr>
                                        <p:cTn id="160" dur="1000" fill="hold"/>
                                        <p:tgtEl>
                                          <p:spTgt spid="27"/>
                                        </p:tgtEl>
                                        <p:attrNameLst>
                                          <p:attrName>ppt_x</p:attrName>
                                        </p:attrNameLst>
                                      </p:cBhvr>
                                      <p:tavLst>
                                        <p:tav tm="0">
                                          <p:val>
                                            <p:strVal val="#ppt_x"/>
                                          </p:val>
                                        </p:tav>
                                        <p:tav tm="100000">
                                          <p:val>
                                            <p:strVal val="#ppt_x"/>
                                          </p:val>
                                        </p:tav>
                                      </p:tavLst>
                                    </p:anim>
                                    <p:anim calcmode="lin" valueType="num">
                                      <p:cBhvr>
                                        <p:cTn id="161" dur="900" decel="100000" fill="hold"/>
                                        <p:tgtEl>
                                          <p:spTgt spid="27"/>
                                        </p:tgtEl>
                                        <p:attrNameLst>
                                          <p:attrName>ppt_y</p:attrName>
                                        </p:attrNameLst>
                                      </p:cBhvr>
                                      <p:tavLst>
                                        <p:tav tm="0">
                                          <p:val>
                                            <p:strVal val="#ppt_y+1"/>
                                          </p:val>
                                        </p:tav>
                                        <p:tav tm="100000">
                                          <p:val>
                                            <p:strVal val="#ppt_y-.03"/>
                                          </p:val>
                                        </p:tav>
                                      </p:tavLst>
                                    </p:anim>
                                    <p:anim calcmode="lin" valueType="num">
                                      <p:cBhvr>
                                        <p:cTn id="162"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37" presetClass="entr" presetSubtype="0" fill="hold" nodeType="clickEffect">
                                  <p:stCondLst>
                                    <p:cond delay="0"/>
                                  </p:stCondLst>
                                  <p:childTnLst>
                                    <p:set>
                                      <p:cBhvr>
                                        <p:cTn id="166" dur="1" fill="hold">
                                          <p:stCondLst>
                                            <p:cond delay="0"/>
                                          </p:stCondLst>
                                        </p:cTn>
                                        <p:tgtEl>
                                          <p:spTgt spid="29"/>
                                        </p:tgtEl>
                                        <p:attrNameLst>
                                          <p:attrName>style.visibility</p:attrName>
                                        </p:attrNameLst>
                                      </p:cBhvr>
                                      <p:to>
                                        <p:strVal val="visible"/>
                                      </p:to>
                                    </p:set>
                                    <p:animEffect transition="in" filter="fade">
                                      <p:cBhvr>
                                        <p:cTn id="167" dur="1000"/>
                                        <p:tgtEl>
                                          <p:spTgt spid="29"/>
                                        </p:tgtEl>
                                      </p:cBhvr>
                                    </p:animEffect>
                                    <p:anim calcmode="lin" valueType="num">
                                      <p:cBhvr>
                                        <p:cTn id="168" dur="1000" fill="hold"/>
                                        <p:tgtEl>
                                          <p:spTgt spid="29"/>
                                        </p:tgtEl>
                                        <p:attrNameLst>
                                          <p:attrName>ppt_x</p:attrName>
                                        </p:attrNameLst>
                                      </p:cBhvr>
                                      <p:tavLst>
                                        <p:tav tm="0">
                                          <p:val>
                                            <p:strVal val="#ppt_x"/>
                                          </p:val>
                                        </p:tav>
                                        <p:tav tm="100000">
                                          <p:val>
                                            <p:strVal val="#ppt_x"/>
                                          </p:val>
                                        </p:tav>
                                      </p:tavLst>
                                    </p:anim>
                                    <p:anim calcmode="lin" valueType="num">
                                      <p:cBhvr>
                                        <p:cTn id="169" dur="900" decel="100000" fill="hold"/>
                                        <p:tgtEl>
                                          <p:spTgt spid="29"/>
                                        </p:tgtEl>
                                        <p:attrNameLst>
                                          <p:attrName>ppt_y</p:attrName>
                                        </p:attrNameLst>
                                      </p:cBhvr>
                                      <p:tavLst>
                                        <p:tav tm="0">
                                          <p:val>
                                            <p:strVal val="#ppt_y+1"/>
                                          </p:val>
                                        </p:tav>
                                        <p:tav tm="100000">
                                          <p:val>
                                            <p:strVal val="#ppt_y-.03"/>
                                          </p:val>
                                        </p:tav>
                                      </p:tavLst>
                                    </p:anim>
                                    <p:anim calcmode="lin" valueType="num">
                                      <p:cBhvr>
                                        <p:cTn id="17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37" presetClass="entr" presetSubtype="0" fill="hold" nodeType="clickEffect">
                                  <p:stCondLst>
                                    <p:cond delay="0"/>
                                  </p:stCondLst>
                                  <p:childTnLst>
                                    <p:set>
                                      <p:cBhvr>
                                        <p:cTn id="174" dur="1" fill="hold">
                                          <p:stCondLst>
                                            <p:cond delay="0"/>
                                          </p:stCondLst>
                                        </p:cTn>
                                        <p:tgtEl>
                                          <p:spTgt spid="31"/>
                                        </p:tgtEl>
                                        <p:attrNameLst>
                                          <p:attrName>style.visibility</p:attrName>
                                        </p:attrNameLst>
                                      </p:cBhvr>
                                      <p:to>
                                        <p:strVal val="visible"/>
                                      </p:to>
                                    </p:set>
                                    <p:animEffect transition="in" filter="fade">
                                      <p:cBhvr>
                                        <p:cTn id="175" dur="1000"/>
                                        <p:tgtEl>
                                          <p:spTgt spid="31"/>
                                        </p:tgtEl>
                                      </p:cBhvr>
                                    </p:animEffect>
                                    <p:anim calcmode="lin" valueType="num">
                                      <p:cBhvr>
                                        <p:cTn id="176" dur="1000" fill="hold"/>
                                        <p:tgtEl>
                                          <p:spTgt spid="31"/>
                                        </p:tgtEl>
                                        <p:attrNameLst>
                                          <p:attrName>ppt_x</p:attrName>
                                        </p:attrNameLst>
                                      </p:cBhvr>
                                      <p:tavLst>
                                        <p:tav tm="0">
                                          <p:val>
                                            <p:strVal val="#ppt_x"/>
                                          </p:val>
                                        </p:tav>
                                        <p:tav tm="100000">
                                          <p:val>
                                            <p:strVal val="#ppt_x"/>
                                          </p:val>
                                        </p:tav>
                                      </p:tavLst>
                                    </p:anim>
                                    <p:anim calcmode="lin" valueType="num">
                                      <p:cBhvr>
                                        <p:cTn id="177" dur="900" decel="100000" fill="hold"/>
                                        <p:tgtEl>
                                          <p:spTgt spid="31"/>
                                        </p:tgtEl>
                                        <p:attrNameLst>
                                          <p:attrName>ppt_y</p:attrName>
                                        </p:attrNameLst>
                                      </p:cBhvr>
                                      <p:tavLst>
                                        <p:tav tm="0">
                                          <p:val>
                                            <p:strVal val="#ppt_y+1"/>
                                          </p:val>
                                        </p:tav>
                                        <p:tav tm="100000">
                                          <p:val>
                                            <p:strVal val="#ppt_y-.03"/>
                                          </p:val>
                                        </p:tav>
                                      </p:tavLst>
                                    </p:anim>
                                    <p:anim calcmode="lin" valueType="num">
                                      <p:cBhvr>
                                        <p:cTn id="17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37" presetClass="entr" presetSubtype="0" fill="hold" nodeType="clickEffect">
                                  <p:stCondLst>
                                    <p:cond delay="0"/>
                                  </p:stCondLst>
                                  <p:childTnLst>
                                    <p:set>
                                      <p:cBhvr>
                                        <p:cTn id="182" dur="1" fill="hold">
                                          <p:stCondLst>
                                            <p:cond delay="0"/>
                                          </p:stCondLst>
                                        </p:cTn>
                                        <p:tgtEl>
                                          <p:spTgt spid="32"/>
                                        </p:tgtEl>
                                        <p:attrNameLst>
                                          <p:attrName>style.visibility</p:attrName>
                                        </p:attrNameLst>
                                      </p:cBhvr>
                                      <p:to>
                                        <p:strVal val="visible"/>
                                      </p:to>
                                    </p:set>
                                    <p:animEffect transition="in" filter="fade">
                                      <p:cBhvr>
                                        <p:cTn id="183" dur="1000"/>
                                        <p:tgtEl>
                                          <p:spTgt spid="32"/>
                                        </p:tgtEl>
                                      </p:cBhvr>
                                    </p:animEffect>
                                    <p:anim calcmode="lin" valueType="num">
                                      <p:cBhvr>
                                        <p:cTn id="184" dur="1000" fill="hold"/>
                                        <p:tgtEl>
                                          <p:spTgt spid="32"/>
                                        </p:tgtEl>
                                        <p:attrNameLst>
                                          <p:attrName>ppt_x</p:attrName>
                                        </p:attrNameLst>
                                      </p:cBhvr>
                                      <p:tavLst>
                                        <p:tav tm="0">
                                          <p:val>
                                            <p:strVal val="#ppt_x"/>
                                          </p:val>
                                        </p:tav>
                                        <p:tav tm="100000">
                                          <p:val>
                                            <p:strVal val="#ppt_x"/>
                                          </p:val>
                                        </p:tav>
                                      </p:tavLst>
                                    </p:anim>
                                    <p:anim calcmode="lin" valueType="num">
                                      <p:cBhvr>
                                        <p:cTn id="185" dur="900" decel="100000" fill="hold"/>
                                        <p:tgtEl>
                                          <p:spTgt spid="32"/>
                                        </p:tgtEl>
                                        <p:attrNameLst>
                                          <p:attrName>ppt_y</p:attrName>
                                        </p:attrNameLst>
                                      </p:cBhvr>
                                      <p:tavLst>
                                        <p:tav tm="0">
                                          <p:val>
                                            <p:strVal val="#ppt_y+1"/>
                                          </p:val>
                                        </p:tav>
                                        <p:tav tm="100000">
                                          <p:val>
                                            <p:strVal val="#ppt_y-.03"/>
                                          </p:val>
                                        </p:tav>
                                      </p:tavLst>
                                    </p:anim>
                                    <p:anim calcmode="lin" valueType="num">
                                      <p:cBhvr>
                                        <p:cTn id="186"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37" presetClass="entr" presetSubtype="0" fill="hold" nodeType="clickEffect">
                                  <p:stCondLst>
                                    <p:cond delay="0"/>
                                  </p:stCondLst>
                                  <p:childTnLst>
                                    <p:set>
                                      <p:cBhvr>
                                        <p:cTn id="190" dur="1" fill="hold">
                                          <p:stCondLst>
                                            <p:cond delay="0"/>
                                          </p:stCondLst>
                                        </p:cTn>
                                        <p:tgtEl>
                                          <p:spTgt spid="33"/>
                                        </p:tgtEl>
                                        <p:attrNameLst>
                                          <p:attrName>style.visibility</p:attrName>
                                        </p:attrNameLst>
                                      </p:cBhvr>
                                      <p:to>
                                        <p:strVal val="visible"/>
                                      </p:to>
                                    </p:set>
                                    <p:animEffect transition="in" filter="fade">
                                      <p:cBhvr>
                                        <p:cTn id="191" dur="1000"/>
                                        <p:tgtEl>
                                          <p:spTgt spid="33"/>
                                        </p:tgtEl>
                                      </p:cBhvr>
                                    </p:animEffect>
                                    <p:anim calcmode="lin" valueType="num">
                                      <p:cBhvr>
                                        <p:cTn id="192" dur="1000" fill="hold"/>
                                        <p:tgtEl>
                                          <p:spTgt spid="33"/>
                                        </p:tgtEl>
                                        <p:attrNameLst>
                                          <p:attrName>ppt_x</p:attrName>
                                        </p:attrNameLst>
                                      </p:cBhvr>
                                      <p:tavLst>
                                        <p:tav tm="0">
                                          <p:val>
                                            <p:strVal val="#ppt_x"/>
                                          </p:val>
                                        </p:tav>
                                        <p:tav tm="100000">
                                          <p:val>
                                            <p:strVal val="#ppt_x"/>
                                          </p:val>
                                        </p:tav>
                                      </p:tavLst>
                                    </p:anim>
                                    <p:anim calcmode="lin" valueType="num">
                                      <p:cBhvr>
                                        <p:cTn id="193" dur="900" decel="100000" fill="hold"/>
                                        <p:tgtEl>
                                          <p:spTgt spid="33"/>
                                        </p:tgtEl>
                                        <p:attrNameLst>
                                          <p:attrName>ppt_y</p:attrName>
                                        </p:attrNameLst>
                                      </p:cBhvr>
                                      <p:tavLst>
                                        <p:tav tm="0">
                                          <p:val>
                                            <p:strVal val="#ppt_y+1"/>
                                          </p:val>
                                        </p:tav>
                                        <p:tav tm="100000">
                                          <p:val>
                                            <p:strVal val="#ppt_y-.03"/>
                                          </p:val>
                                        </p:tav>
                                      </p:tavLst>
                                    </p:anim>
                                    <p:anim calcmode="lin" valueType="num">
                                      <p:cBhvr>
                                        <p:cTn id="194"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37" presetClass="entr" presetSubtype="0" fill="hold" nodeType="clickEffect">
                                  <p:stCondLst>
                                    <p:cond delay="0"/>
                                  </p:stCondLst>
                                  <p:childTnLst>
                                    <p:set>
                                      <p:cBhvr>
                                        <p:cTn id="198" dur="1" fill="hold">
                                          <p:stCondLst>
                                            <p:cond delay="0"/>
                                          </p:stCondLst>
                                        </p:cTn>
                                        <p:tgtEl>
                                          <p:spTgt spid="34"/>
                                        </p:tgtEl>
                                        <p:attrNameLst>
                                          <p:attrName>style.visibility</p:attrName>
                                        </p:attrNameLst>
                                      </p:cBhvr>
                                      <p:to>
                                        <p:strVal val="visible"/>
                                      </p:to>
                                    </p:set>
                                    <p:animEffect transition="in" filter="fade">
                                      <p:cBhvr>
                                        <p:cTn id="199" dur="1000"/>
                                        <p:tgtEl>
                                          <p:spTgt spid="34"/>
                                        </p:tgtEl>
                                      </p:cBhvr>
                                    </p:animEffect>
                                    <p:anim calcmode="lin" valueType="num">
                                      <p:cBhvr>
                                        <p:cTn id="200" dur="1000" fill="hold"/>
                                        <p:tgtEl>
                                          <p:spTgt spid="34"/>
                                        </p:tgtEl>
                                        <p:attrNameLst>
                                          <p:attrName>ppt_x</p:attrName>
                                        </p:attrNameLst>
                                      </p:cBhvr>
                                      <p:tavLst>
                                        <p:tav tm="0">
                                          <p:val>
                                            <p:strVal val="#ppt_x"/>
                                          </p:val>
                                        </p:tav>
                                        <p:tav tm="100000">
                                          <p:val>
                                            <p:strVal val="#ppt_x"/>
                                          </p:val>
                                        </p:tav>
                                      </p:tavLst>
                                    </p:anim>
                                    <p:anim calcmode="lin" valueType="num">
                                      <p:cBhvr>
                                        <p:cTn id="201" dur="900" decel="100000" fill="hold"/>
                                        <p:tgtEl>
                                          <p:spTgt spid="34"/>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37" presetClass="entr" presetSubtype="0" fill="hold" nodeType="clickEffect">
                                  <p:stCondLst>
                                    <p:cond delay="0"/>
                                  </p:stCondLst>
                                  <p:childTnLst>
                                    <p:set>
                                      <p:cBhvr>
                                        <p:cTn id="206" dur="1" fill="hold">
                                          <p:stCondLst>
                                            <p:cond delay="0"/>
                                          </p:stCondLst>
                                        </p:cTn>
                                        <p:tgtEl>
                                          <p:spTgt spid="35"/>
                                        </p:tgtEl>
                                        <p:attrNameLst>
                                          <p:attrName>style.visibility</p:attrName>
                                        </p:attrNameLst>
                                      </p:cBhvr>
                                      <p:to>
                                        <p:strVal val="visible"/>
                                      </p:to>
                                    </p:set>
                                    <p:animEffect transition="in" filter="fade">
                                      <p:cBhvr>
                                        <p:cTn id="207" dur="1000"/>
                                        <p:tgtEl>
                                          <p:spTgt spid="35"/>
                                        </p:tgtEl>
                                      </p:cBhvr>
                                    </p:animEffect>
                                    <p:anim calcmode="lin" valueType="num">
                                      <p:cBhvr>
                                        <p:cTn id="208" dur="1000" fill="hold"/>
                                        <p:tgtEl>
                                          <p:spTgt spid="35"/>
                                        </p:tgtEl>
                                        <p:attrNameLst>
                                          <p:attrName>ppt_x</p:attrName>
                                        </p:attrNameLst>
                                      </p:cBhvr>
                                      <p:tavLst>
                                        <p:tav tm="0">
                                          <p:val>
                                            <p:strVal val="#ppt_x"/>
                                          </p:val>
                                        </p:tav>
                                        <p:tav tm="100000">
                                          <p:val>
                                            <p:strVal val="#ppt_x"/>
                                          </p:val>
                                        </p:tav>
                                      </p:tavLst>
                                    </p:anim>
                                    <p:anim calcmode="lin" valueType="num">
                                      <p:cBhvr>
                                        <p:cTn id="209" dur="900" decel="100000" fill="hold"/>
                                        <p:tgtEl>
                                          <p:spTgt spid="35"/>
                                        </p:tgtEl>
                                        <p:attrNameLst>
                                          <p:attrName>ppt_y</p:attrName>
                                        </p:attrNameLst>
                                      </p:cBhvr>
                                      <p:tavLst>
                                        <p:tav tm="0">
                                          <p:val>
                                            <p:strVal val="#ppt_y+1"/>
                                          </p:val>
                                        </p:tav>
                                        <p:tav tm="100000">
                                          <p:val>
                                            <p:strVal val="#ppt_y-.03"/>
                                          </p:val>
                                        </p:tav>
                                      </p:tavLst>
                                    </p:anim>
                                    <p:anim calcmode="lin" valueType="num">
                                      <p:cBhvr>
                                        <p:cTn id="210"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par>
                    <p:cTn id="211" fill="hold">
                      <p:stCondLst>
                        <p:cond delay="indefinite"/>
                      </p:stCondLst>
                      <p:childTnLst>
                        <p:par>
                          <p:cTn id="212" fill="hold">
                            <p:stCondLst>
                              <p:cond delay="0"/>
                            </p:stCondLst>
                            <p:childTnLst>
                              <p:par>
                                <p:cTn id="213" presetID="49" presetClass="entr" presetSubtype="0" decel="100000" fill="hold" nodeType="clickEffect">
                                  <p:stCondLst>
                                    <p:cond delay="0"/>
                                  </p:stCondLst>
                                  <p:childTnLst>
                                    <p:set>
                                      <p:cBhvr>
                                        <p:cTn id="214" dur="1" fill="hold">
                                          <p:stCondLst>
                                            <p:cond delay="0"/>
                                          </p:stCondLst>
                                        </p:cTn>
                                        <p:tgtEl>
                                          <p:spTgt spid="36"/>
                                        </p:tgtEl>
                                        <p:attrNameLst>
                                          <p:attrName>style.visibility</p:attrName>
                                        </p:attrNameLst>
                                      </p:cBhvr>
                                      <p:to>
                                        <p:strVal val="visible"/>
                                      </p:to>
                                    </p:set>
                                    <p:anim calcmode="lin" valueType="num">
                                      <p:cBhvr>
                                        <p:cTn id="215" dur="500" fill="hold"/>
                                        <p:tgtEl>
                                          <p:spTgt spid="36"/>
                                        </p:tgtEl>
                                        <p:attrNameLst>
                                          <p:attrName>ppt_w</p:attrName>
                                        </p:attrNameLst>
                                      </p:cBhvr>
                                      <p:tavLst>
                                        <p:tav tm="0">
                                          <p:val>
                                            <p:fltVal val="0"/>
                                          </p:val>
                                        </p:tav>
                                        <p:tav tm="100000">
                                          <p:val>
                                            <p:strVal val="#ppt_w"/>
                                          </p:val>
                                        </p:tav>
                                      </p:tavLst>
                                    </p:anim>
                                    <p:anim calcmode="lin" valueType="num">
                                      <p:cBhvr>
                                        <p:cTn id="216" dur="500" fill="hold"/>
                                        <p:tgtEl>
                                          <p:spTgt spid="36"/>
                                        </p:tgtEl>
                                        <p:attrNameLst>
                                          <p:attrName>ppt_h</p:attrName>
                                        </p:attrNameLst>
                                      </p:cBhvr>
                                      <p:tavLst>
                                        <p:tav tm="0">
                                          <p:val>
                                            <p:fltVal val="0"/>
                                          </p:val>
                                        </p:tav>
                                        <p:tav tm="100000">
                                          <p:val>
                                            <p:strVal val="#ppt_h"/>
                                          </p:val>
                                        </p:tav>
                                      </p:tavLst>
                                    </p:anim>
                                    <p:anim calcmode="lin" valueType="num">
                                      <p:cBhvr>
                                        <p:cTn id="217" dur="500" fill="hold"/>
                                        <p:tgtEl>
                                          <p:spTgt spid="36"/>
                                        </p:tgtEl>
                                        <p:attrNameLst>
                                          <p:attrName>style.rotation</p:attrName>
                                        </p:attrNameLst>
                                      </p:cBhvr>
                                      <p:tavLst>
                                        <p:tav tm="0">
                                          <p:val>
                                            <p:fltVal val="360"/>
                                          </p:val>
                                        </p:tav>
                                        <p:tav tm="100000">
                                          <p:val>
                                            <p:fltVal val="0"/>
                                          </p:val>
                                        </p:tav>
                                      </p:tavLst>
                                    </p:anim>
                                    <p:animEffect transition="in" filter="fade">
                                      <p:cBhvr>
                                        <p:cTn id="218" dur="500"/>
                                        <p:tgtEl>
                                          <p:spTgt spid="36"/>
                                        </p:tgtEl>
                                      </p:cBhvr>
                                    </p:animEffect>
                                  </p:childTnLst>
                                </p:cTn>
                              </p:par>
                            </p:childTnLst>
                          </p:cTn>
                        </p:par>
                      </p:childTnLst>
                    </p:cTn>
                  </p:par>
                  <p:par>
                    <p:cTn id="219" fill="hold">
                      <p:stCondLst>
                        <p:cond delay="indefinite"/>
                      </p:stCondLst>
                      <p:childTnLst>
                        <p:par>
                          <p:cTn id="220" fill="hold">
                            <p:stCondLst>
                              <p:cond delay="0"/>
                            </p:stCondLst>
                            <p:childTnLst>
                              <p:par>
                                <p:cTn id="221" presetID="49" presetClass="entr" presetSubtype="0" decel="100000" fill="hold" nodeType="clickEffect">
                                  <p:stCondLst>
                                    <p:cond delay="0"/>
                                  </p:stCondLst>
                                  <p:childTnLst>
                                    <p:set>
                                      <p:cBhvr>
                                        <p:cTn id="222" dur="1" fill="hold">
                                          <p:stCondLst>
                                            <p:cond delay="0"/>
                                          </p:stCondLst>
                                        </p:cTn>
                                        <p:tgtEl>
                                          <p:spTgt spid="38"/>
                                        </p:tgtEl>
                                        <p:attrNameLst>
                                          <p:attrName>style.visibility</p:attrName>
                                        </p:attrNameLst>
                                      </p:cBhvr>
                                      <p:to>
                                        <p:strVal val="visible"/>
                                      </p:to>
                                    </p:set>
                                    <p:anim calcmode="lin" valueType="num">
                                      <p:cBhvr>
                                        <p:cTn id="223" dur="500" fill="hold"/>
                                        <p:tgtEl>
                                          <p:spTgt spid="38"/>
                                        </p:tgtEl>
                                        <p:attrNameLst>
                                          <p:attrName>ppt_w</p:attrName>
                                        </p:attrNameLst>
                                      </p:cBhvr>
                                      <p:tavLst>
                                        <p:tav tm="0">
                                          <p:val>
                                            <p:fltVal val="0"/>
                                          </p:val>
                                        </p:tav>
                                        <p:tav tm="100000">
                                          <p:val>
                                            <p:strVal val="#ppt_w"/>
                                          </p:val>
                                        </p:tav>
                                      </p:tavLst>
                                    </p:anim>
                                    <p:anim calcmode="lin" valueType="num">
                                      <p:cBhvr>
                                        <p:cTn id="224" dur="500" fill="hold"/>
                                        <p:tgtEl>
                                          <p:spTgt spid="38"/>
                                        </p:tgtEl>
                                        <p:attrNameLst>
                                          <p:attrName>ppt_h</p:attrName>
                                        </p:attrNameLst>
                                      </p:cBhvr>
                                      <p:tavLst>
                                        <p:tav tm="0">
                                          <p:val>
                                            <p:fltVal val="0"/>
                                          </p:val>
                                        </p:tav>
                                        <p:tav tm="100000">
                                          <p:val>
                                            <p:strVal val="#ppt_h"/>
                                          </p:val>
                                        </p:tav>
                                      </p:tavLst>
                                    </p:anim>
                                    <p:anim calcmode="lin" valueType="num">
                                      <p:cBhvr>
                                        <p:cTn id="225" dur="500" fill="hold"/>
                                        <p:tgtEl>
                                          <p:spTgt spid="38"/>
                                        </p:tgtEl>
                                        <p:attrNameLst>
                                          <p:attrName>style.rotation</p:attrName>
                                        </p:attrNameLst>
                                      </p:cBhvr>
                                      <p:tavLst>
                                        <p:tav tm="0">
                                          <p:val>
                                            <p:fltVal val="360"/>
                                          </p:val>
                                        </p:tav>
                                        <p:tav tm="100000">
                                          <p:val>
                                            <p:fltVal val="0"/>
                                          </p:val>
                                        </p:tav>
                                      </p:tavLst>
                                    </p:anim>
                                    <p:animEffect transition="in" filter="fade">
                                      <p:cBhvr>
                                        <p:cTn id="226" dur="500"/>
                                        <p:tgtEl>
                                          <p:spTgt spid="38"/>
                                        </p:tgtEl>
                                      </p:cBhvr>
                                    </p:animEffect>
                                  </p:childTnLst>
                                </p:cTn>
                              </p:par>
                            </p:childTnLst>
                          </p:cTn>
                        </p:par>
                      </p:childTnLst>
                    </p:cTn>
                  </p:par>
                  <p:par>
                    <p:cTn id="227" fill="hold">
                      <p:stCondLst>
                        <p:cond delay="indefinite"/>
                      </p:stCondLst>
                      <p:childTnLst>
                        <p:par>
                          <p:cTn id="228" fill="hold">
                            <p:stCondLst>
                              <p:cond delay="0"/>
                            </p:stCondLst>
                            <p:childTnLst>
                              <p:par>
                                <p:cTn id="229" presetID="37" presetClass="entr" presetSubtype="0" fill="hold" nodeType="clickEffect">
                                  <p:stCondLst>
                                    <p:cond delay="0"/>
                                  </p:stCondLst>
                                  <p:childTnLst>
                                    <p:set>
                                      <p:cBhvr>
                                        <p:cTn id="230" dur="1" fill="hold">
                                          <p:stCondLst>
                                            <p:cond delay="0"/>
                                          </p:stCondLst>
                                        </p:cTn>
                                        <p:tgtEl>
                                          <p:spTgt spid="39"/>
                                        </p:tgtEl>
                                        <p:attrNameLst>
                                          <p:attrName>style.visibility</p:attrName>
                                        </p:attrNameLst>
                                      </p:cBhvr>
                                      <p:to>
                                        <p:strVal val="visible"/>
                                      </p:to>
                                    </p:set>
                                    <p:animEffect transition="in" filter="fade">
                                      <p:cBhvr>
                                        <p:cTn id="231" dur="1000"/>
                                        <p:tgtEl>
                                          <p:spTgt spid="39"/>
                                        </p:tgtEl>
                                      </p:cBhvr>
                                    </p:animEffect>
                                    <p:anim calcmode="lin" valueType="num">
                                      <p:cBhvr>
                                        <p:cTn id="232" dur="1000" fill="hold"/>
                                        <p:tgtEl>
                                          <p:spTgt spid="39"/>
                                        </p:tgtEl>
                                        <p:attrNameLst>
                                          <p:attrName>ppt_x</p:attrName>
                                        </p:attrNameLst>
                                      </p:cBhvr>
                                      <p:tavLst>
                                        <p:tav tm="0">
                                          <p:val>
                                            <p:strVal val="#ppt_x"/>
                                          </p:val>
                                        </p:tav>
                                        <p:tav tm="100000">
                                          <p:val>
                                            <p:strVal val="#ppt_x"/>
                                          </p:val>
                                        </p:tav>
                                      </p:tavLst>
                                    </p:anim>
                                    <p:anim calcmode="lin" valueType="num">
                                      <p:cBhvr>
                                        <p:cTn id="233" dur="900" decel="100000" fill="hold"/>
                                        <p:tgtEl>
                                          <p:spTgt spid="39"/>
                                        </p:tgtEl>
                                        <p:attrNameLst>
                                          <p:attrName>ppt_y</p:attrName>
                                        </p:attrNameLst>
                                      </p:cBhvr>
                                      <p:tavLst>
                                        <p:tav tm="0">
                                          <p:val>
                                            <p:strVal val="#ppt_y+1"/>
                                          </p:val>
                                        </p:tav>
                                        <p:tav tm="100000">
                                          <p:val>
                                            <p:strVal val="#ppt_y-.03"/>
                                          </p:val>
                                        </p:tav>
                                      </p:tavLst>
                                    </p:anim>
                                    <p:anim calcmode="lin" valueType="num">
                                      <p:cBhvr>
                                        <p:cTn id="234"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4000" b="1" dirty="0" smtClean="0"/>
              <a:t>TECHNOLOGY</a:t>
            </a:r>
            <a:endParaRPr lang="en-US" sz="4000" b="1" dirty="0"/>
          </a:p>
        </p:txBody>
      </p:sp>
      <p:sp>
        <p:nvSpPr>
          <p:cNvPr id="2" name="Text Placeholder 1"/>
          <p:cNvSpPr>
            <a:spLocks noGrp="1"/>
          </p:cNvSpPr>
          <p:nvPr>
            <p:ph type="body" idx="1"/>
          </p:nvPr>
        </p:nvSpPr>
        <p:spPr/>
        <p:txBody>
          <a:bodyPr>
            <a:noAutofit/>
          </a:bodyPr>
          <a:lstStyle/>
          <a:p>
            <a:pPr algn="ctr"/>
            <a:r>
              <a:rPr lang="en-US" sz="3000" b="1" dirty="0" smtClean="0"/>
              <a:t>CLOUD TECHNOLOGY</a:t>
            </a:r>
            <a:endParaRPr lang="en-US" sz="3000" b="1" dirty="0"/>
          </a:p>
        </p:txBody>
      </p:sp>
      <p:sp>
        <p:nvSpPr>
          <p:cNvPr id="4" name="Text Placeholder 3"/>
          <p:cNvSpPr>
            <a:spLocks noGrp="1"/>
          </p:cNvSpPr>
          <p:nvPr>
            <p:ph type="body" sz="quarter" idx="3"/>
          </p:nvPr>
        </p:nvSpPr>
        <p:spPr>
          <a:xfrm>
            <a:off x="4800600" y="1600199"/>
            <a:ext cx="4114800" cy="574675"/>
          </a:xfrm>
        </p:spPr>
        <p:txBody>
          <a:bodyPr>
            <a:noAutofit/>
          </a:bodyPr>
          <a:lstStyle/>
          <a:p>
            <a:pPr algn="ctr"/>
            <a:r>
              <a:rPr lang="en-US" sz="3000" b="1" dirty="0" smtClean="0"/>
              <a:t>KEYWORD JOB ALERTS</a:t>
            </a:r>
            <a:endParaRPr lang="en-US" sz="3000" b="1" dirty="0"/>
          </a:p>
        </p:txBody>
      </p:sp>
      <p:sp>
        <p:nvSpPr>
          <p:cNvPr id="3" name="Slide Number Placeholder 2"/>
          <p:cNvSpPr>
            <a:spLocks noGrp="1"/>
          </p:cNvSpPr>
          <p:nvPr>
            <p:ph type="sldNum" sz="quarter" idx="12"/>
          </p:nvPr>
        </p:nvSpPr>
        <p:spPr/>
        <p:txBody>
          <a:bodyPr/>
          <a:lstStyle/>
          <a:p>
            <a:fld id="{4FAB73BC-B049-4115-A692-8D63A059BFB8}" type="slidenum">
              <a:rPr lang="en-US" smtClean="0"/>
              <a:pPr/>
              <a:t>5</a:t>
            </a:fld>
            <a:endParaRPr lang="en-US" dirty="0"/>
          </a:p>
        </p:txBody>
      </p:sp>
      <p:pic>
        <p:nvPicPr>
          <p:cNvPr id="11" name="Content Placeholder 6" descr="Screen Shot 2016-01-21 at 5.21.02 PM.png"/>
          <p:cNvPicPr>
            <a:picLocks noGrp="1" noChangeAspect="1"/>
          </p:cNvPicPr>
          <p:nvPr>
            <p:ph sz="quarter" idx="13"/>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09600" y="2913534"/>
            <a:ext cx="3733800" cy="2097731"/>
          </a:xfrm>
          <a:prstGeom prst="rect">
            <a:avLst/>
          </a:prstGeom>
        </p:spPr>
      </p:pic>
      <p:pic>
        <p:nvPicPr>
          <p:cNvPr id="12" name="Content Placeholder 4" descr="Screen Shot 2016-02-05 at 10.34.25 AM.png"/>
          <p:cNvPicPr>
            <a:picLocks noGrp="1" noChangeAspect="1"/>
          </p:cNvPicPr>
          <p:nvPr>
            <p:ph sz="quarter" idx="14"/>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p:blipFill>
        <p:spPr>
          <a:xfrm>
            <a:off x="4800600" y="2433863"/>
            <a:ext cx="3733800" cy="3057073"/>
          </a:xfrm>
          <a:prstGeom prst="rect">
            <a:avLst/>
          </a:prstGeom>
        </p:spPr>
      </p:pic>
    </p:spTree>
    <p:extLst>
      <p:ext uri="{BB962C8B-B14F-4D97-AF65-F5344CB8AC3E}">
        <p14:creationId xmlns:p14="http://schemas.microsoft.com/office/powerpoint/2010/main" val="17360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pPr algn="ctr"/>
            <a:r>
              <a:rPr lang="en-US" sz="3000" b="1" dirty="0" smtClean="0"/>
              <a:t>JOB SCAN</a:t>
            </a:r>
            <a:endParaRPr lang="en-US" sz="3000" b="1" dirty="0"/>
          </a:p>
        </p:txBody>
      </p:sp>
      <p:sp>
        <p:nvSpPr>
          <p:cNvPr id="3" name="Title 2"/>
          <p:cNvSpPr>
            <a:spLocks noGrp="1"/>
          </p:cNvSpPr>
          <p:nvPr>
            <p:ph type="title"/>
          </p:nvPr>
        </p:nvSpPr>
        <p:spPr/>
        <p:txBody>
          <a:bodyPr/>
          <a:lstStyle/>
          <a:p>
            <a:pPr algn="ctr"/>
            <a:r>
              <a:rPr lang="en-US" sz="4000" b="1" dirty="0" smtClean="0"/>
              <a:t>SCANNING TECHNOLOGY</a:t>
            </a:r>
            <a:endParaRPr lang="en-US" sz="4000" b="1" dirty="0"/>
          </a:p>
        </p:txBody>
      </p:sp>
      <p:pic>
        <p:nvPicPr>
          <p:cNvPr id="8" name="Content Placeholder 7" descr="Screen Shot 2016-03-18 at 3.18.26 PM.png"/>
          <p:cNvPicPr>
            <a:picLocks noGrp="1" noChangeAspect="1"/>
          </p:cNvPicPr>
          <p:nvPr>
            <p:ph sz="half" idx="4294967295"/>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2393" b="2393"/>
          <a:stretch>
            <a:fillRect/>
          </a:stretch>
        </p:blipFill>
        <p:spPr>
          <a:xfrm>
            <a:off x="609600" y="2252518"/>
            <a:ext cx="3942945" cy="2915111"/>
          </a:xfrm>
          <a:prstGeom prst="rect">
            <a:avLst/>
          </a:prstGeom>
        </p:spPr>
      </p:pic>
      <p:sp>
        <p:nvSpPr>
          <p:cNvPr id="5" name="Text Placeholder 4"/>
          <p:cNvSpPr>
            <a:spLocks noGrp="1"/>
          </p:cNvSpPr>
          <p:nvPr>
            <p:ph type="body" sz="quarter" idx="3"/>
          </p:nvPr>
        </p:nvSpPr>
        <p:spPr/>
        <p:txBody>
          <a:bodyPr>
            <a:normAutofit/>
          </a:bodyPr>
          <a:lstStyle/>
          <a:p>
            <a:pPr algn="ctr"/>
            <a:r>
              <a:rPr lang="en-US" sz="3000" b="1" dirty="0" smtClean="0"/>
              <a:t>LIVE CAREER</a:t>
            </a:r>
            <a:endParaRPr lang="en-US" sz="3000" b="1"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6</a:t>
            </a:fld>
            <a:endParaRPr lang="en-US" dirty="0"/>
          </a:p>
        </p:txBody>
      </p:sp>
      <p:pic>
        <p:nvPicPr>
          <p:cNvPr id="11" name="Content Placeholder 10" descr="Screen Shot 2016-03-18 at 3.24.23 PM.png">
            <a:hlinkClick r:id="rId5"/>
          </p:cNvPr>
          <p:cNvPicPr>
            <a:picLocks noGrp="1" noChangeAspect="1"/>
          </p:cNvPicPr>
          <p:nvPr>
            <p:ph sz="quarter" idx="4294967295"/>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4379" r="-4379"/>
          <a:stretch>
            <a:fillRect/>
          </a:stretch>
        </p:blipFill>
        <p:spPr>
          <a:xfrm>
            <a:off x="4432392" y="2252517"/>
            <a:ext cx="4047580" cy="2915111"/>
          </a:xfrm>
          <a:prstGeom prst="rect">
            <a:avLst/>
          </a:prstGeom>
        </p:spPr>
      </p:pic>
      <p:sp>
        <p:nvSpPr>
          <p:cNvPr id="9" name="Title 2"/>
          <p:cNvSpPr txBox="1">
            <a:spLocks/>
          </p:cNvSpPr>
          <p:nvPr/>
        </p:nvSpPr>
        <p:spPr>
          <a:xfrm>
            <a:off x="555172" y="5365432"/>
            <a:ext cx="79248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smtClean="0"/>
              <a:t>Career Guidance: “Teaching clients not what to do differently but how to think differently”</a:t>
            </a:r>
            <a:endParaRPr lang="en-US" sz="2400" b="1" dirty="0"/>
          </a:p>
        </p:txBody>
      </p:sp>
    </p:spTree>
    <p:extLst>
      <p:ext uri="{BB962C8B-B14F-4D97-AF65-F5344CB8AC3E}">
        <p14:creationId xmlns:p14="http://schemas.microsoft.com/office/powerpoint/2010/main" val="26862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575310" y="1043179"/>
            <a:ext cx="3733800" cy="574675"/>
          </a:xfrm>
        </p:spPr>
        <p:txBody>
          <a:bodyPr>
            <a:normAutofit/>
          </a:bodyPr>
          <a:lstStyle/>
          <a:p>
            <a:pPr algn="ctr"/>
            <a:r>
              <a:rPr lang="en-US" sz="3000" b="1" dirty="0" smtClean="0"/>
              <a:t>COMPUTERS LOVE</a:t>
            </a:r>
            <a:endParaRPr lang="en-US" sz="3000" b="1" dirty="0"/>
          </a:p>
        </p:txBody>
      </p:sp>
      <p:sp>
        <p:nvSpPr>
          <p:cNvPr id="5" name="Title 4"/>
          <p:cNvSpPr>
            <a:spLocks noGrp="1"/>
          </p:cNvSpPr>
          <p:nvPr>
            <p:ph type="title"/>
          </p:nvPr>
        </p:nvSpPr>
        <p:spPr>
          <a:xfrm>
            <a:off x="381000" y="228600"/>
            <a:ext cx="7924800" cy="687389"/>
          </a:xfrm>
        </p:spPr>
        <p:txBody>
          <a:bodyPr/>
          <a:lstStyle/>
          <a:p>
            <a:r>
              <a:rPr lang="en-US" sz="4000" b="1" dirty="0" smtClean="0"/>
              <a:t>Write résumés that</a:t>
            </a:r>
            <a:r>
              <a:rPr lang="is-IS" sz="4000" b="1" dirty="0" smtClean="0"/>
              <a:t>…</a:t>
            </a:r>
            <a:endParaRPr lang="en-US" sz="4000" b="1" dirty="0"/>
          </a:p>
        </p:txBody>
      </p:sp>
      <p:pic>
        <p:nvPicPr>
          <p:cNvPr id="10" name="Content Placeholder 9"/>
          <p:cNvPicPr>
            <a:picLocks noGrp="1" noChangeAspect="1"/>
          </p:cNvPicPr>
          <p:nvPr>
            <p:ph sz="half" idx="4294967295"/>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71" t="361" r="4436"/>
          <a:stretch/>
        </p:blipFill>
        <p:spPr>
          <a:xfrm>
            <a:off x="228600" y="1996948"/>
            <a:ext cx="4427220" cy="3942205"/>
          </a:xfrm>
          <a:prstGeom prst="rect">
            <a:avLst/>
          </a:prstGeom>
        </p:spPr>
      </p:pic>
      <p:sp>
        <p:nvSpPr>
          <p:cNvPr id="8" name="Text Placeholder 7"/>
          <p:cNvSpPr>
            <a:spLocks noGrp="1"/>
          </p:cNvSpPr>
          <p:nvPr>
            <p:ph type="body" sz="quarter" idx="3"/>
          </p:nvPr>
        </p:nvSpPr>
        <p:spPr>
          <a:xfrm>
            <a:off x="4953000" y="1043179"/>
            <a:ext cx="3733800" cy="574675"/>
          </a:xfrm>
        </p:spPr>
        <p:txBody>
          <a:bodyPr>
            <a:normAutofit/>
          </a:bodyPr>
          <a:lstStyle/>
          <a:p>
            <a:pPr algn="ctr"/>
            <a:r>
              <a:rPr lang="en-US" sz="3000" b="1" dirty="0" smtClean="0"/>
              <a:t>EMPLOYERS READ</a:t>
            </a:r>
            <a:endParaRPr lang="en-US" sz="3000" b="1" dirty="0"/>
          </a:p>
        </p:txBody>
      </p:sp>
      <p:sp>
        <p:nvSpPr>
          <p:cNvPr id="9" name="Content Placeholder 8"/>
          <p:cNvSpPr>
            <a:spLocks noGrp="1"/>
          </p:cNvSpPr>
          <p:nvPr>
            <p:ph sz="quarter" idx="4294967295"/>
          </p:nvPr>
        </p:nvSpPr>
        <p:spPr>
          <a:xfrm>
            <a:off x="4876800" y="1905000"/>
            <a:ext cx="4191000" cy="3036697"/>
          </a:xfrm>
          <a:prstGeom prst="rect">
            <a:avLst/>
          </a:prstGeom>
        </p:spPr>
        <p:txBody>
          <a:bodyPr>
            <a:noAutofit/>
          </a:bodyPr>
          <a:lstStyle/>
          <a:p>
            <a:r>
              <a:rPr lang="en-US" sz="3000" dirty="0" smtClean="0"/>
              <a:t>Packed with keywords.</a:t>
            </a:r>
          </a:p>
          <a:p>
            <a:r>
              <a:rPr lang="en-US" sz="3000" dirty="0" smtClean="0"/>
              <a:t>Easy to read</a:t>
            </a:r>
            <a:r>
              <a:rPr lang="is-IS" sz="3000" dirty="0" smtClean="0"/>
              <a:t>…</a:t>
            </a:r>
            <a:r>
              <a:rPr lang="en-US" sz="3000" dirty="0" smtClean="0"/>
              <a:t> $ % #.</a:t>
            </a:r>
          </a:p>
          <a:p>
            <a:r>
              <a:rPr lang="en-US" sz="3000" dirty="0" smtClean="0"/>
              <a:t>Clear, focused, concise.</a:t>
            </a:r>
          </a:p>
          <a:p>
            <a:r>
              <a:rPr lang="en-US" sz="3000" dirty="0" smtClean="0"/>
              <a:t>Related experience only.</a:t>
            </a:r>
          </a:p>
          <a:p>
            <a:r>
              <a:rPr lang="en-US" sz="3000" dirty="0" smtClean="0"/>
              <a:t>Appealing layout.</a:t>
            </a:r>
          </a:p>
          <a:p>
            <a:r>
              <a:rPr lang="en-US" sz="3000" dirty="0"/>
              <a:t>C</a:t>
            </a:r>
            <a:r>
              <a:rPr lang="en-US" sz="3000" dirty="0" smtClean="0"/>
              <a:t>oncrete examples.</a:t>
            </a:r>
          </a:p>
          <a:p>
            <a:r>
              <a:rPr lang="en-US" sz="3000" dirty="0" smtClean="0"/>
              <a:t>Action / Task + Results.</a:t>
            </a:r>
            <a:endParaRPr lang="en-US" sz="3000" dirty="0"/>
          </a:p>
        </p:txBody>
      </p:sp>
      <p:sp>
        <p:nvSpPr>
          <p:cNvPr id="2" name="Slide Number Placeholder 1"/>
          <p:cNvSpPr>
            <a:spLocks noGrp="1"/>
          </p:cNvSpPr>
          <p:nvPr>
            <p:ph type="sldNum" sz="quarter" idx="12"/>
          </p:nvPr>
        </p:nvSpPr>
        <p:spPr/>
        <p:txBody>
          <a:bodyPr/>
          <a:lstStyle/>
          <a:p>
            <a:fld id="{4FAB73BC-B049-4115-A692-8D63A059BFB8}" type="slidenum">
              <a:rPr lang="en-US" smtClean="0"/>
              <a:pPr/>
              <a:t>7</a:t>
            </a:fld>
            <a:endParaRPr lang="en-US" dirty="0"/>
          </a:p>
        </p:txBody>
      </p:sp>
    </p:spTree>
    <p:extLst>
      <p:ext uri="{BB962C8B-B14F-4D97-AF65-F5344CB8AC3E}">
        <p14:creationId xmlns:p14="http://schemas.microsoft.com/office/powerpoint/2010/main" val="980879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459596" y="3468363"/>
            <a:ext cx="2501501" cy="3237237"/>
          </a:xfrm>
          <a:prstGeom prst="rect">
            <a:avLst/>
          </a:prstGeom>
          <a:solidFill>
            <a:schemeClr val="bg1"/>
          </a:solidFill>
          <a:ln>
            <a:solidFill>
              <a:schemeClr val="accent2"/>
            </a:solidFill>
          </a:ln>
        </p:spPr>
      </p:pic>
      <p:sp>
        <p:nvSpPr>
          <p:cNvPr id="2" name="Title 1"/>
          <p:cNvSpPr>
            <a:spLocks noGrp="1"/>
          </p:cNvSpPr>
          <p:nvPr>
            <p:ph type="title"/>
          </p:nvPr>
        </p:nvSpPr>
        <p:spPr>
          <a:xfrm>
            <a:off x="567056" y="377369"/>
            <a:ext cx="8119744" cy="765631"/>
          </a:xfrm>
        </p:spPr>
        <p:txBody>
          <a:bodyPr/>
          <a:lstStyle/>
          <a:p>
            <a:pPr algn="ctr"/>
            <a:r>
              <a:rPr lang="en-US" sz="4000" b="1" dirty="0" smtClean="0"/>
              <a:t>Chronological Format</a:t>
            </a:r>
            <a:endParaRPr lang="en-US" sz="4000" b="1" dirty="0"/>
          </a:p>
        </p:txBody>
      </p:sp>
      <p:sp>
        <p:nvSpPr>
          <p:cNvPr id="13" name="Content Placeholder 12"/>
          <p:cNvSpPr>
            <a:spLocks noGrp="1"/>
          </p:cNvSpPr>
          <p:nvPr>
            <p:ph sz="half" idx="1"/>
          </p:nvPr>
        </p:nvSpPr>
        <p:spPr>
          <a:xfrm>
            <a:off x="249936" y="2040990"/>
            <a:ext cx="6209660" cy="4461346"/>
          </a:xfrm>
        </p:spPr>
        <p:txBody>
          <a:bodyPr>
            <a:noAutofit/>
          </a:bodyPr>
          <a:lstStyle/>
          <a:p>
            <a:r>
              <a:rPr lang="en-US" sz="2800" dirty="0" smtClean="0"/>
              <a:t>Organized by job titles and dates.</a:t>
            </a:r>
          </a:p>
          <a:p>
            <a:r>
              <a:rPr lang="en-US" sz="2800" dirty="0" smtClean="0"/>
              <a:t>Most recent job 1</a:t>
            </a:r>
            <a:r>
              <a:rPr lang="en-US" sz="2800" baseline="30000" dirty="0" smtClean="0"/>
              <a:t>st</a:t>
            </a:r>
            <a:r>
              <a:rPr lang="en-US" sz="2800" dirty="0" smtClean="0"/>
              <a:t>, works backwards.</a:t>
            </a:r>
          </a:p>
          <a:p>
            <a:r>
              <a:rPr lang="en-US" sz="2800" dirty="0" smtClean="0"/>
              <a:t>Preferred by </a:t>
            </a:r>
            <a:r>
              <a:rPr lang="en-US" sz="2800" dirty="0" smtClean="0">
                <a:hlinkClick r:id="rId5"/>
              </a:rPr>
              <a:t>large employers </a:t>
            </a:r>
            <a:r>
              <a:rPr lang="en-US" sz="2800" dirty="0" smtClean="0"/>
              <a:t>with ATS.</a:t>
            </a:r>
          </a:p>
          <a:p>
            <a:r>
              <a:rPr lang="en-US" sz="2800" dirty="0" smtClean="0"/>
              <a:t>Highlights strong work history.</a:t>
            </a:r>
          </a:p>
          <a:p>
            <a:r>
              <a:rPr lang="en-US" sz="2800" dirty="0" smtClean="0"/>
              <a:t>Shows record of promotion.</a:t>
            </a:r>
          </a:p>
          <a:p>
            <a:r>
              <a:rPr lang="en-US" sz="2800" dirty="0" smtClean="0"/>
              <a:t>Proves experience, or shows lack of.</a:t>
            </a:r>
          </a:p>
          <a:p>
            <a:r>
              <a:rPr lang="en-US" sz="2800" dirty="0" smtClean="0"/>
              <a:t>Exposes gaps / multiple job changes.</a:t>
            </a:r>
          </a:p>
        </p:txBody>
      </p:sp>
      <p:sp>
        <p:nvSpPr>
          <p:cNvPr id="5" name="Slide Number Placeholder 4"/>
          <p:cNvSpPr>
            <a:spLocks noGrp="1"/>
          </p:cNvSpPr>
          <p:nvPr>
            <p:ph type="sldNum" sz="quarter" idx="12"/>
          </p:nvPr>
        </p:nvSpPr>
        <p:spPr/>
        <p:txBody>
          <a:bodyPr/>
          <a:lstStyle/>
          <a:p>
            <a:fld id="{4FAB73BC-B049-4115-A692-8D63A059BFB8}" type="slidenum">
              <a:rPr lang="en-US" smtClean="0"/>
              <a:pPr/>
              <a:t>8</a:t>
            </a:fld>
            <a:endParaRPr lang="en-US" dirty="0"/>
          </a:p>
        </p:txBody>
      </p:sp>
      <p:pic>
        <p:nvPicPr>
          <p:cNvPr id="6" name="Content Placeholder 5"/>
          <p:cNvPicPr>
            <a:picLocks noGrp="1" noChangeAspect="1"/>
          </p:cNvPicPr>
          <p:nvPr>
            <p:ph sz="half" idx="2"/>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6032898" y="1683056"/>
            <a:ext cx="2501502" cy="3237237"/>
          </a:xfrm>
          <a:solidFill>
            <a:schemeClr val="bg1"/>
          </a:solidFill>
        </p:spPr>
      </p:pic>
    </p:spTree>
    <p:extLst>
      <p:ext uri="{BB962C8B-B14F-4D97-AF65-F5344CB8AC3E}">
        <p14:creationId xmlns:p14="http://schemas.microsoft.com/office/powerpoint/2010/main" val="19044667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506640" y="613195"/>
            <a:ext cx="8119744" cy="838236"/>
          </a:xfrm>
        </p:spPr>
        <p:txBody>
          <a:bodyPr/>
          <a:lstStyle/>
          <a:p>
            <a:pPr algn="ctr"/>
            <a:r>
              <a:rPr lang="en-US" sz="4000" b="1" dirty="0" smtClean="0"/>
              <a:t>Functional Format</a:t>
            </a:r>
            <a:endParaRPr lang="en-US" sz="4000" dirty="0"/>
          </a:p>
        </p:txBody>
      </p:sp>
      <p:sp>
        <p:nvSpPr>
          <p:cNvPr id="10" name="Content Placeholder 9"/>
          <p:cNvSpPr>
            <a:spLocks noGrp="1"/>
          </p:cNvSpPr>
          <p:nvPr>
            <p:ph sz="half" idx="1"/>
          </p:nvPr>
        </p:nvSpPr>
        <p:spPr>
          <a:xfrm>
            <a:off x="0" y="2335901"/>
            <a:ext cx="6324600" cy="3741947"/>
          </a:xfrm>
        </p:spPr>
        <p:txBody>
          <a:bodyPr>
            <a:normAutofit/>
          </a:bodyPr>
          <a:lstStyle/>
          <a:p>
            <a:r>
              <a:rPr lang="en-US" sz="2800" dirty="0" smtClean="0"/>
              <a:t>Organized by skill (function).</a:t>
            </a:r>
          </a:p>
          <a:p>
            <a:r>
              <a:rPr lang="en-US" sz="2800" dirty="0" smtClean="0"/>
              <a:t>Emphasizes best strengths for the job.</a:t>
            </a:r>
          </a:p>
          <a:p>
            <a:r>
              <a:rPr lang="en-US" sz="2800" dirty="0" smtClean="0"/>
              <a:t>Omits dates or specific where/when.</a:t>
            </a:r>
          </a:p>
          <a:p>
            <a:r>
              <a:rPr lang="en-US" sz="2800" dirty="0" smtClean="0">
                <a:solidFill>
                  <a:srgbClr val="FFFF00"/>
                </a:solidFill>
              </a:rPr>
              <a:t>Limited employer response, lacks proof.</a:t>
            </a:r>
          </a:p>
          <a:p>
            <a:r>
              <a:rPr lang="en-US" sz="2800" dirty="0" smtClean="0">
                <a:solidFill>
                  <a:srgbClr val="FFFF00"/>
                </a:solidFill>
              </a:rPr>
              <a:t>Not recommended for use in Calgary.</a:t>
            </a:r>
            <a:endParaRPr lang="en-US" sz="2800" dirty="0">
              <a:solidFill>
                <a:srgbClr val="FFFF00"/>
              </a:solidFill>
            </a:endParaRPr>
          </a:p>
        </p:txBody>
      </p:sp>
      <p:sp>
        <p:nvSpPr>
          <p:cNvPr id="2" name="Slide Number Placeholder 1"/>
          <p:cNvSpPr>
            <a:spLocks noGrp="1"/>
          </p:cNvSpPr>
          <p:nvPr>
            <p:ph type="sldNum" sz="quarter" idx="12"/>
          </p:nvPr>
        </p:nvSpPr>
        <p:spPr/>
        <p:txBody>
          <a:bodyPr/>
          <a:lstStyle/>
          <a:p>
            <a:fld id="{F02B70FB-18ED-4CA5-8368-F946A6F2C1F7}" type="slidenum">
              <a:rPr lang="en-US" smtClean="0"/>
              <a:pPr/>
              <a:t>9</a:t>
            </a:fld>
            <a:endParaRPr lang="en-US" dirty="0"/>
          </a:p>
        </p:txBody>
      </p:sp>
      <p:sp>
        <p:nvSpPr>
          <p:cNvPr id="3" name="TextBox 2"/>
          <p:cNvSpPr txBox="1"/>
          <p:nvPr/>
        </p:nvSpPr>
        <p:spPr>
          <a:xfrm>
            <a:off x="923193" y="3530111"/>
            <a:ext cx="184731" cy="300082"/>
          </a:xfrm>
          <a:prstGeom prst="rect">
            <a:avLst/>
          </a:prstGeom>
          <a:noFill/>
        </p:spPr>
        <p:txBody>
          <a:bodyPr wrap="none" rtlCol="0">
            <a:spAutoFit/>
          </a:bodyPr>
          <a:lstStyle/>
          <a:p>
            <a:endParaRPr lang="en-US" sz="1350" dirty="0"/>
          </a:p>
        </p:txBody>
      </p:sp>
      <p:pic>
        <p:nvPicPr>
          <p:cNvPr id="7" name="Content Placeholder 6"/>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889700" y="1934736"/>
            <a:ext cx="3043237" cy="3938308"/>
          </a:xfrm>
          <a:solidFill>
            <a:schemeClr val="bg1"/>
          </a:solidFill>
        </p:spPr>
      </p:pic>
    </p:spTree>
    <p:extLst>
      <p:ext uri="{BB962C8B-B14F-4D97-AF65-F5344CB8AC3E}">
        <p14:creationId xmlns:p14="http://schemas.microsoft.com/office/powerpoint/2010/main" val="1896708032"/>
      </p:ext>
    </p:extLst>
  </p:cSld>
  <p:clrMapOvr>
    <a:masterClrMapping/>
  </p:clrMapOvr>
  <p:timing>
    <p:tnLst>
      <p:par>
        <p:cT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3817</TotalTime>
  <Words>688</Words>
  <Application>Microsoft Macintosh PowerPoint</Application>
  <PresentationFormat>On-screen Show (4:3)</PresentationFormat>
  <Paragraphs>124</Paragraphs>
  <Slides>20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 Narrow</vt:lpstr>
      <vt:lpstr>Calibri</vt:lpstr>
      <vt:lpstr>Arial</vt:lpstr>
      <vt:lpstr>Horizon</vt:lpstr>
      <vt:lpstr>résumés COMPUTERS LOVE AND EMPLOYERS READ</vt:lpstr>
      <vt:lpstr>SESSION OBJECTIVES</vt:lpstr>
      <vt:lpstr>EMERGING TRENDS</vt:lpstr>
      <vt:lpstr>REALITY CHECK</vt:lpstr>
      <vt:lpstr>TECHNOLOGY</vt:lpstr>
      <vt:lpstr>SCANNING TECHNOLOGY</vt:lpstr>
      <vt:lpstr>Write résumés that…</vt:lpstr>
      <vt:lpstr>Chronological Format</vt:lpstr>
      <vt:lpstr>Functional Format</vt:lpstr>
      <vt:lpstr>Combination-Hybrid Format</vt:lpstr>
      <vt:lpstr>Modernize your résumé</vt:lpstr>
      <vt:lpstr>PowerPoint Presentation</vt:lpstr>
      <vt:lpstr>TECHNICAL COMPETENCIES</vt:lpstr>
      <vt:lpstr>PowerPoint Presentation</vt:lpstr>
      <vt:lpstr>COVER LETTERS</vt:lpstr>
      <vt:lpstr>REFERENCE SAMPLES</vt:lpstr>
      <vt:lpstr>RECOMMENDATIONS ENDORSEMENTS &amp; TESTIMONIALS</vt:lpstr>
      <vt:lpstr>PowerPoint Presentation</vt:lpstr>
      <vt:lpstr>Collaborative Small Groups</vt:lpstr>
      <vt:lpstr>CONTACT INFORMATION</vt:lpstr>
    </vt:vector>
  </TitlesOfParts>
  <Manager/>
  <Company/>
  <LinksUpToDate>false</LinksUpToDate>
  <SharedDoc>false</SharedDoc>
  <HyperlinkBase/>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17 Businesses to Start Now!</dc:title>
  <dc:subject/>
  <dc:creator/>
  <cp:keywords/>
  <dc:description/>
  <cp:lastModifiedBy>Samantha Schellenberg</cp:lastModifiedBy>
  <cp:revision>489</cp:revision>
  <cp:lastPrinted>2013-10-22T16:30:54Z</cp:lastPrinted>
  <dcterms:created xsi:type="dcterms:W3CDTF">2010-05-28T00:09:10Z</dcterms:created>
  <dcterms:modified xsi:type="dcterms:W3CDTF">2016-06-25T02:54:51Z</dcterms:modified>
  <cp:category/>
</cp:coreProperties>
</file>