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handoutMasterIdLst>
    <p:handoutMasterId r:id="rId23"/>
  </p:handoutMasterIdLst>
  <p:sldIdLst>
    <p:sldId id="287" r:id="rId2"/>
    <p:sldId id="288" r:id="rId3"/>
    <p:sldId id="292" r:id="rId4"/>
    <p:sldId id="293" r:id="rId5"/>
    <p:sldId id="294" r:id="rId6"/>
    <p:sldId id="280" r:id="rId7"/>
    <p:sldId id="270" r:id="rId8"/>
    <p:sldId id="275" r:id="rId9"/>
    <p:sldId id="286" r:id="rId10"/>
    <p:sldId id="279" r:id="rId11"/>
    <p:sldId id="281" r:id="rId12"/>
    <p:sldId id="282" r:id="rId13"/>
    <p:sldId id="283" r:id="rId14"/>
    <p:sldId id="285" r:id="rId15"/>
    <p:sldId id="290" r:id="rId16"/>
    <p:sldId id="262" r:id="rId17"/>
    <p:sldId id="291" r:id="rId18"/>
    <p:sldId id="295" r:id="rId19"/>
    <p:sldId id="296" r:id="rId20"/>
    <p:sldId id="297" r:id="rId21"/>
  </p:sldIdLst>
  <p:sldSz cx="9144000" cy="6858000" type="screen4x3"/>
  <p:notesSz cx="6858000" cy="93138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71" autoAdjust="0"/>
    <p:restoredTop sz="52372" autoAdjust="0"/>
  </p:normalViewPr>
  <p:slideViewPr>
    <p:cSldViewPr showGuides="1">
      <p:cViewPr>
        <p:scale>
          <a:sx n="43" d="100"/>
          <a:sy n="43" d="100"/>
        </p:scale>
        <p:origin x="574" y="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468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73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73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63C513-8523-46A8-B8BE-0C4D57F95211}" type="datetimeFigureOut">
              <a:rPr lang="en-CA" smtClean="0"/>
              <a:t>2017-05-04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6554"/>
            <a:ext cx="2971800" cy="4673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46554"/>
            <a:ext cx="2971800" cy="4673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BFDC4E-4934-4CAE-867D-33DE18C5430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540416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8C7C00-D488-491F-A1B7-2645B0A68CB9}" type="datetimeFigureOut">
              <a:rPr lang="en-CA" smtClean="0"/>
              <a:t>2017-05-04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698500"/>
            <a:ext cx="4654550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24085"/>
            <a:ext cx="5486400" cy="41912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6553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46553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878A30-3894-4085-B943-3249A195497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2522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C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878A30-3894-4085-B943-3249A1954979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727661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878A30-3894-4085-B943-3249A1954979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614243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878A30-3894-4085-B943-3249A1954979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386869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sz="105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878A30-3894-4085-B943-3249A1954979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49648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878A30-3894-4085-B943-3249A1954979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673015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878A30-3894-4085-B943-3249A1954979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727812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878A30-3894-4085-B943-3249A1954979}" type="slidenum">
              <a:rPr lang="en-CA" smtClean="0"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913284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878A30-3894-4085-B943-3249A1954979}" type="slidenum">
              <a:rPr lang="en-CA" smtClean="0"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044828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878A30-3894-4085-B943-3249A1954979}" type="slidenum">
              <a:rPr lang="en-CA" smtClean="0"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718332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878A30-3894-4085-B943-3249A1954979}" type="slidenum">
              <a:rPr lang="en-CA" smtClean="0"/>
              <a:t>18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890563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878A30-3894-4085-B943-3249A1954979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503872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878A30-3894-4085-B943-3249A1954979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640719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878A30-3894-4085-B943-3249A1954979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126734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878A30-3894-4085-B943-3249A1954979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10199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CA" sz="105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878A30-3894-4085-B943-3249A1954979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368194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878A30-3894-4085-B943-3249A1954979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580102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878A30-3894-4085-B943-3249A1954979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78314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878A30-3894-4085-B943-3249A1954979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789090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381E7F-156A-4EA6-B29D-CBB9EA0AC4EF}" type="datetimeFigureOut">
              <a:rPr lang="en-CA" smtClean="0"/>
              <a:t>2017-05-04</a:t>
            </a:fld>
            <a:endParaRPr lang="en-CA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CA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4F5B639-9BE8-4F90-8CA6-AE1806E56C1A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81E7F-156A-4EA6-B29D-CBB9EA0AC4EF}" type="datetimeFigureOut">
              <a:rPr lang="en-CA" smtClean="0"/>
              <a:t>2017-05-04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5B639-9BE8-4F90-8CA6-AE1806E56C1A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81E7F-156A-4EA6-B29D-CBB9EA0AC4EF}" type="datetimeFigureOut">
              <a:rPr lang="en-CA" smtClean="0"/>
              <a:t>2017-05-04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5B639-9BE8-4F90-8CA6-AE1806E56C1A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81E7F-156A-4EA6-B29D-CBB9EA0AC4EF}" type="datetimeFigureOut">
              <a:rPr lang="en-CA" smtClean="0"/>
              <a:t>2017-05-04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5B639-9BE8-4F90-8CA6-AE1806E56C1A}" type="slidenum">
              <a:rPr lang="en-CA" smtClean="0"/>
              <a:t>‹#›</a:t>
            </a:fld>
            <a:endParaRPr lang="en-CA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81E7F-156A-4EA6-B29D-CBB9EA0AC4EF}" type="datetimeFigureOut">
              <a:rPr lang="en-CA" smtClean="0"/>
              <a:t>2017-05-04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5B639-9BE8-4F90-8CA6-AE1806E56C1A}" type="slidenum">
              <a:rPr lang="en-CA" smtClean="0"/>
              <a:t>‹#›</a:t>
            </a:fld>
            <a:endParaRPr lang="en-CA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81E7F-156A-4EA6-B29D-CBB9EA0AC4EF}" type="datetimeFigureOut">
              <a:rPr lang="en-CA" smtClean="0"/>
              <a:t>2017-05-04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5B639-9BE8-4F90-8CA6-AE1806E56C1A}" type="slidenum">
              <a:rPr lang="en-CA" smtClean="0"/>
              <a:t>‹#›</a:t>
            </a:fld>
            <a:endParaRPr lang="en-C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81E7F-156A-4EA6-B29D-CBB9EA0AC4EF}" type="datetimeFigureOut">
              <a:rPr lang="en-CA" smtClean="0"/>
              <a:t>2017-05-04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5B639-9BE8-4F90-8CA6-AE1806E56C1A}" type="slidenum">
              <a:rPr lang="en-CA" smtClean="0"/>
              <a:t>‹#›</a:t>
            </a:fld>
            <a:endParaRPr lang="en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81E7F-156A-4EA6-B29D-CBB9EA0AC4EF}" type="datetimeFigureOut">
              <a:rPr lang="en-CA" smtClean="0"/>
              <a:t>2017-05-04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5B639-9BE8-4F90-8CA6-AE1806E56C1A}" type="slidenum">
              <a:rPr lang="en-CA" smtClean="0"/>
              <a:t>‹#›</a:t>
            </a:fld>
            <a:endParaRPr lang="en-CA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81E7F-156A-4EA6-B29D-CBB9EA0AC4EF}" type="datetimeFigureOut">
              <a:rPr lang="en-CA" smtClean="0"/>
              <a:t>2017-05-04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5B639-9BE8-4F90-8CA6-AE1806E56C1A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5B381E7F-156A-4EA6-B29D-CBB9EA0AC4EF}" type="datetimeFigureOut">
              <a:rPr lang="en-CA" smtClean="0"/>
              <a:t>2017-05-04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5B639-9BE8-4F90-8CA6-AE1806E56C1A}" type="slidenum">
              <a:rPr lang="en-CA" smtClean="0"/>
              <a:t>‹#›</a:t>
            </a:fld>
            <a:endParaRPr lang="en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381E7F-156A-4EA6-B29D-CBB9EA0AC4EF}" type="datetimeFigureOut">
              <a:rPr lang="en-CA" smtClean="0"/>
              <a:t>2017-05-04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4F5B639-9BE8-4F90-8CA6-AE1806E56C1A}" type="slidenum">
              <a:rPr lang="en-CA" smtClean="0"/>
              <a:t>‹#›</a:t>
            </a:fld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381E7F-156A-4EA6-B29D-CBB9EA0AC4EF}" type="datetimeFigureOut">
              <a:rPr lang="en-CA" smtClean="0"/>
              <a:t>2017-05-04</a:t>
            </a:fld>
            <a:endParaRPr lang="en-CA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CA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34F5B639-9BE8-4F90-8CA6-AE1806E56C1A}" type="slidenum">
              <a:rPr lang="en-CA" smtClean="0"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janeschreiber@shaw.ca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Jane.Schreiber@gov.ab.ca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janeschreiber@shaw.ca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Jane.Schreiber@gov.ab.ca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Career Recrafting in a Tough Economy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611606"/>
            <a:ext cx="7772400" cy="1874793"/>
          </a:xfrm>
        </p:spPr>
        <p:txBody>
          <a:bodyPr>
            <a:normAutofit/>
          </a:bodyPr>
          <a:lstStyle/>
          <a:p>
            <a:r>
              <a:rPr lang="en-CA" dirty="0"/>
              <a:t>By Jane Schreiber</a:t>
            </a:r>
          </a:p>
          <a:p>
            <a:r>
              <a:rPr lang="en-CA" dirty="0">
                <a:hlinkClick r:id="rId3"/>
              </a:rPr>
              <a:t>janeschreiber@shaw.ca</a:t>
            </a:r>
            <a:endParaRPr lang="en-CA" dirty="0"/>
          </a:p>
          <a:p>
            <a:r>
              <a:rPr lang="en-CA" dirty="0">
                <a:hlinkClick r:id="rId4"/>
              </a:rPr>
              <a:t>Jane.Schreiber@gov.ab.ca</a:t>
            </a:r>
            <a:r>
              <a:rPr lang="en-CA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553696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Current Situation</a:t>
            </a:r>
          </a:p>
        </p:txBody>
      </p:sp>
      <p:pic>
        <p:nvPicPr>
          <p:cNvPr id="3074" name="Picture 2" descr="Image result for public domain line drawing situ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550" y="4343400"/>
            <a:ext cx="4032250" cy="241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CA" dirty="0"/>
              <a:t>Restrictions/Barriers</a:t>
            </a:r>
          </a:p>
          <a:p>
            <a:pPr lvl="1"/>
            <a:r>
              <a:rPr lang="en-CA" dirty="0"/>
              <a:t>criminal record, family situation, lack of driver’s license/clean abstract</a:t>
            </a:r>
          </a:p>
          <a:p>
            <a:r>
              <a:rPr lang="en-CA" dirty="0"/>
              <a:t>Level of Education/Language proficiency/Familiarity with technology</a:t>
            </a:r>
          </a:p>
          <a:p>
            <a:r>
              <a:rPr lang="en-CA" dirty="0"/>
              <a:t>Physical/Mental Capacity/Health/Energy Level</a:t>
            </a:r>
          </a:p>
          <a:p>
            <a:r>
              <a:rPr lang="en-CA" dirty="0"/>
              <a:t>Confidence levels/Mental wellness</a:t>
            </a:r>
          </a:p>
          <a:p>
            <a:r>
              <a:rPr lang="en-CA" dirty="0"/>
              <a:t>Attitude</a:t>
            </a:r>
          </a:p>
          <a:p>
            <a:r>
              <a:rPr lang="en-CA" dirty="0"/>
              <a:t>Level of investment and ROI</a:t>
            </a:r>
          </a:p>
          <a:p>
            <a:r>
              <a:rPr lang="en-CA" dirty="0"/>
              <a:t>Interests/Aptitudes/Values</a:t>
            </a:r>
          </a:p>
          <a:p>
            <a:r>
              <a:rPr lang="en-CA" dirty="0"/>
              <a:t>Economic realities</a:t>
            </a:r>
          </a:p>
        </p:txBody>
      </p:sp>
    </p:spTree>
    <p:extLst>
      <p:ext uri="{BB962C8B-B14F-4D97-AF65-F5344CB8AC3E}">
        <p14:creationId xmlns:p14="http://schemas.microsoft.com/office/powerpoint/2010/main" val="2799694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Top 5 Skills of Target Position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35393"/>
            <a:ext cx="8229600" cy="4525963"/>
          </a:xfrm>
        </p:spPr>
        <p:txBody>
          <a:bodyPr/>
          <a:lstStyle/>
          <a:p>
            <a:r>
              <a:rPr lang="en-CA" dirty="0"/>
              <a:t>Number of years of experience</a:t>
            </a:r>
          </a:p>
          <a:p>
            <a:r>
              <a:rPr lang="en-CA" dirty="0"/>
              <a:t>Job-specific skills</a:t>
            </a:r>
          </a:p>
          <a:p>
            <a:r>
              <a:rPr lang="en-CA" dirty="0"/>
              <a:t>Compare 3 job postings</a:t>
            </a:r>
          </a:p>
          <a:p>
            <a:r>
              <a:rPr lang="en-CA" dirty="0"/>
              <a:t>Do Information Interviews</a:t>
            </a:r>
          </a:p>
          <a:p>
            <a:r>
              <a:rPr lang="en-CA" dirty="0"/>
              <a:t>Get insider information</a:t>
            </a:r>
          </a:p>
          <a:p>
            <a:endParaRPr lang="en-CA" dirty="0"/>
          </a:p>
          <a:p>
            <a:endParaRPr lang="en-CA" dirty="0"/>
          </a:p>
          <a:p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7848" y="3429000"/>
            <a:ext cx="4963752" cy="3276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3612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Competencies/Skills Job Seeker has that match position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Providing credibility</a:t>
            </a:r>
          </a:p>
          <a:p>
            <a:r>
              <a:rPr lang="en-CA" dirty="0"/>
              <a:t>Building a case to hire them</a:t>
            </a:r>
          </a:p>
          <a:p>
            <a:r>
              <a:rPr lang="en-CA" dirty="0"/>
              <a:t>Employer sees connection immediately</a:t>
            </a:r>
          </a:p>
          <a:p>
            <a:r>
              <a:rPr lang="en-CA" dirty="0"/>
              <a:t>Translate skills using terminology relevant to new position</a:t>
            </a:r>
          </a:p>
          <a:p>
            <a:r>
              <a:rPr lang="en-CA" dirty="0"/>
              <a:t>Discussing skills less </a:t>
            </a:r>
            <a:br>
              <a:rPr lang="en-CA" dirty="0"/>
            </a:br>
            <a:r>
              <a:rPr lang="en-CA" dirty="0"/>
              <a:t>specific to previous field </a:t>
            </a:r>
          </a:p>
          <a:p>
            <a:endParaRPr lang="en-CA" dirty="0"/>
          </a:p>
        </p:txBody>
      </p:sp>
      <p:pic>
        <p:nvPicPr>
          <p:cNvPr id="4102" name="Picture 6" descr="Image result for public domain line drawing skill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429000"/>
            <a:ext cx="3286125" cy="328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29674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Clearly presenting skills and experiences relevant to position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5080" y="3886200"/>
            <a:ext cx="3782695" cy="284797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What did you do at previous jobs (usually last 10 years) that demonstrates skills the employer is seeking?</a:t>
            </a:r>
          </a:p>
          <a:p>
            <a:r>
              <a:rPr lang="en-CA" dirty="0"/>
              <a:t>Connect with employers who have the position in their organization</a:t>
            </a:r>
          </a:p>
          <a:p>
            <a:r>
              <a:rPr lang="en-CA" dirty="0"/>
              <a:t>Insider information</a:t>
            </a:r>
          </a:p>
          <a:p>
            <a:pPr lvl="1"/>
            <a:r>
              <a:rPr lang="en-CA" dirty="0"/>
              <a:t>Timing of opportunity</a:t>
            </a:r>
          </a:p>
          <a:p>
            <a:pPr lvl="1"/>
            <a:r>
              <a:rPr lang="en-CA" dirty="0"/>
              <a:t>Other possibilities</a:t>
            </a:r>
          </a:p>
          <a:p>
            <a:pPr lvl="1"/>
            <a:r>
              <a:rPr lang="en-CA" dirty="0"/>
              <a:t>Referrals to people in similar </a:t>
            </a:r>
            <a:br>
              <a:rPr lang="en-CA" dirty="0"/>
            </a:br>
            <a:r>
              <a:rPr lang="en-CA" dirty="0"/>
              <a:t>organizations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223195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Timing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Is the timing right?</a:t>
            </a:r>
          </a:p>
          <a:p>
            <a:r>
              <a:rPr lang="en-CA" dirty="0"/>
              <a:t>Is it coming?</a:t>
            </a:r>
          </a:p>
          <a:p>
            <a:r>
              <a:rPr lang="en-CA" dirty="0"/>
              <a:t>If not, does the job seeker try Plan B or C?</a:t>
            </a:r>
          </a:p>
        </p:txBody>
      </p:sp>
      <p:pic>
        <p:nvPicPr>
          <p:cNvPr id="3074" name="Picture 2" descr="Image result for public domain clip art tim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8562" y="3352800"/>
            <a:ext cx="1666875" cy="226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74982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05000" y="1143000"/>
            <a:ext cx="6781800" cy="5486400"/>
          </a:xfrm>
        </p:spPr>
        <p:txBody>
          <a:bodyPr>
            <a:normAutofit fontScale="92500" lnSpcReduction="10000"/>
          </a:bodyPr>
          <a:lstStyle/>
          <a:p>
            <a:r>
              <a:rPr lang="en-CA" dirty="0"/>
              <a:t>Jobs requiring little or no prior training:</a:t>
            </a:r>
          </a:p>
          <a:p>
            <a:pPr marL="850392" lvl="1" indent="-457200">
              <a:buFont typeface="+mj-lt"/>
              <a:buAutoNum type="arabicPeriod"/>
            </a:pPr>
            <a:r>
              <a:rPr lang="en-CA" dirty="0"/>
              <a:t>Labourer/production</a:t>
            </a:r>
          </a:p>
          <a:p>
            <a:pPr marL="850392" lvl="1" indent="-457200">
              <a:buFont typeface="+mj-lt"/>
              <a:buAutoNum type="arabicPeriod"/>
            </a:pPr>
            <a:r>
              <a:rPr lang="en-CA" sz="2400" dirty="0"/>
              <a:t>Food prep/food service and </a:t>
            </a:r>
            <a:endParaRPr lang="en-CA" sz="1800" dirty="0"/>
          </a:p>
          <a:p>
            <a:pPr marL="850392" lvl="1" indent="-457200">
              <a:buFont typeface="+mj-lt"/>
              <a:buAutoNum type="arabicPeriod"/>
            </a:pPr>
            <a:r>
              <a:rPr lang="en-CA" sz="2400" dirty="0"/>
              <a:t>Cleaner/janitor</a:t>
            </a:r>
          </a:p>
          <a:p>
            <a:pPr marL="850392" lvl="1" indent="-457200">
              <a:buFont typeface="+mj-lt"/>
              <a:buAutoNum type="arabicPeriod"/>
            </a:pPr>
            <a:r>
              <a:rPr lang="en-CA" sz="2400" dirty="0"/>
              <a:t>Customer service/cashier</a:t>
            </a:r>
          </a:p>
          <a:p>
            <a:pPr marL="365760" lvl="1" indent="-256032">
              <a:spcBef>
                <a:spcPts val="400"/>
              </a:spcBef>
              <a:buSzPct val="68000"/>
              <a:buFont typeface="Wingdings 3"/>
              <a:buChar char=""/>
            </a:pPr>
            <a:r>
              <a:rPr lang="en-CA" sz="2700" dirty="0"/>
              <a:t>With some training/post-secondary:</a:t>
            </a:r>
          </a:p>
          <a:p>
            <a:pPr marL="850392" lvl="1" indent="-457200">
              <a:buFont typeface="+mj-lt"/>
              <a:buAutoNum type="arabicPeriod" startAt="5"/>
            </a:pPr>
            <a:r>
              <a:rPr lang="en-CA" sz="2400" dirty="0"/>
              <a:t>journeyman trades – welder, electrician, </a:t>
            </a:r>
            <a:endParaRPr lang="en-CA" sz="1800" dirty="0"/>
          </a:p>
          <a:p>
            <a:pPr marL="850392" lvl="1" indent="-457200">
              <a:buFont typeface="+mj-lt"/>
              <a:buAutoNum type="arabicPeriod" startAt="5"/>
            </a:pPr>
            <a:r>
              <a:rPr lang="en-CA" sz="2400" dirty="0"/>
              <a:t>security guard </a:t>
            </a:r>
            <a:endParaRPr lang="en-CA" sz="1800" dirty="0"/>
          </a:p>
          <a:p>
            <a:pPr marL="850392" lvl="1" indent="-457200">
              <a:buFont typeface="+mj-lt"/>
              <a:buAutoNum type="arabicPeriod" startAt="5"/>
            </a:pPr>
            <a:r>
              <a:rPr lang="en-CA" sz="2400" dirty="0"/>
              <a:t>Class 1 driver </a:t>
            </a:r>
          </a:p>
          <a:p>
            <a:pPr marL="850392" lvl="1" indent="-457200">
              <a:buFont typeface="+mj-lt"/>
              <a:buAutoNum type="arabicPeriod" startAt="5"/>
            </a:pPr>
            <a:r>
              <a:rPr lang="en-CA" sz="2400" dirty="0"/>
              <a:t>admin assistant</a:t>
            </a:r>
          </a:p>
          <a:p>
            <a:r>
              <a:rPr lang="en-CA" dirty="0"/>
              <a:t>With degree:</a:t>
            </a:r>
          </a:p>
          <a:p>
            <a:pPr marL="850392" lvl="1" indent="-457200">
              <a:buFont typeface="+mj-lt"/>
              <a:buAutoNum type="arabicPeriod" startAt="9"/>
            </a:pPr>
            <a:r>
              <a:rPr lang="en-CA" sz="2400" dirty="0"/>
              <a:t>software developer</a:t>
            </a:r>
            <a:endParaRPr lang="en-CA" sz="1800" dirty="0"/>
          </a:p>
          <a:p>
            <a:pPr marL="850392" lvl="1" indent="-457200">
              <a:buFont typeface="+mj-lt"/>
              <a:buAutoNum type="arabicPeriod" startAt="9"/>
            </a:pPr>
            <a:r>
              <a:rPr lang="en-CA" sz="2400" dirty="0"/>
              <a:t>accountant</a:t>
            </a:r>
            <a:endParaRPr lang="en-CA" sz="1800" dirty="0"/>
          </a:p>
          <a:p>
            <a:pPr marL="850392" lvl="1" indent="-457200">
              <a:buFont typeface="+mj-lt"/>
              <a:buAutoNum type="arabicPeriod" startAt="9"/>
            </a:pPr>
            <a:r>
              <a:rPr lang="en-CA" sz="2400" dirty="0"/>
              <a:t>manager</a:t>
            </a:r>
            <a:endParaRPr lang="en-CA" sz="1800" dirty="0"/>
          </a:p>
          <a:p>
            <a:pPr marL="850392" lvl="1" indent="-457200">
              <a:buFont typeface="+mj-lt"/>
              <a:buAutoNum type="arabicPeriod" startAt="9"/>
            </a:pPr>
            <a:r>
              <a:rPr lang="en-CA" sz="2400" dirty="0"/>
              <a:t>social worker</a:t>
            </a:r>
            <a:endParaRPr lang="en-CA" sz="1800" dirty="0"/>
          </a:p>
          <a:p>
            <a:endParaRPr lang="en-CA" sz="3100" dirty="0"/>
          </a:p>
          <a:p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Activity #1 Top 5 Skills</a:t>
            </a:r>
          </a:p>
        </p:txBody>
      </p:sp>
      <p:pic>
        <p:nvPicPr>
          <p:cNvPr id="5122" name="Picture 2" descr="Image result for public domain line drawing li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631791"/>
            <a:ext cx="2057400" cy="2997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010400" y="4068024"/>
            <a:ext cx="1489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Top 5 Skills</a:t>
            </a:r>
          </a:p>
        </p:txBody>
      </p:sp>
    </p:spTree>
    <p:extLst>
      <p:ext uri="{BB962C8B-B14F-4D97-AF65-F5344CB8AC3E}">
        <p14:creationId xmlns:p14="http://schemas.microsoft.com/office/powerpoint/2010/main" val="2933277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534400" cy="5562600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CA" dirty="0"/>
              <a:t>Oilfield Motorman to Construction Supervisor</a:t>
            </a:r>
          </a:p>
          <a:p>
            <a:pPr lvl="0"/>
            <a:r>
              <a:rPr lang="en-CA" dirty="0"/>
              <a:t>Food Scientist to IT Manager</a:t>
            </a:r>
          </a:p>
          <a:p>
            <a:pPr lvl="0"/>
            <a:r>
              <a:rPr lang="en-CA" dirty="0"/>
              <a:t>School Janitor to Security Guard</a:t>
            </a:r>
          </a:p>
          <a:p>
            <a:pPr lvl="0"/>
            <a:r>
              <a:rPr lang="en-CA" dirty="0"/>
              <a:t>Marine Ship’s Captain to Warehouse Manager</a:t>
            </a:r>
          </a:p>
          <a:p>
            <a:pPr lvl="0"/>
            <a:r>
              <a:rPr lang="en-CA" dirty="0"/>
              <a:t>Former Olympic Athlete to Non-profit Manager</a:t>
            </a:r>
          </a:p>
          <a:p>
            <a:pPr lvl="0"/>
            <a:r>
              <a:rPr lang="en-CA" dirty="0"/>
              <a:t>School Bus Driver to Employment Counsellor</a:t>
            </a:r>
          </a:p>
          <a:p>
            <a:pPr lvl="0"/>
            <a:r>
              <a:rPr lang="en-US" dirty="0"/>
              <a:t>Structural Engineer to Project Manager</a:t>
            </a:r>
          </a:p>
          <a:p>
            <a:pPr lvl="0"/>
            <a:r>
              <a:rPr lang="en-US" dirty="0"/>
              <a:t>Land Surveyor to Home Inspector</a:t>
            </a:r>
          </a:p>
          <a:p>
            <a:pPr lvl="0"/>
            <a:r>
              <a:rPr lang="en-US" dirty="0"/>
              <a:t>Pharmacist/Store Owner to Retail Shelf Stocker</a:t>
            </a:r>
          </a:p>
          <a:p>
            <a:pPr lvl="0"/>
            <a:r>
              <a:rPr lang="en-US" dirty="0"/>
              <a:t>Teacher to Employment Counsellor</a:t>
            </a:r>
          </a:p>
          <a:p>
            <a:pPr lvl="0"/>
            <a:r>
              <a:rPr lang="en-US" dirty="0"/>
              <a:t>Teacher to Communications Manager</a:t>
            </a:r>
          </a:p>
          <a:p>
            <a:pPr lvl="0"/>
            <a:r>
              <a:rPr lang="en-US" dirty="0"/>
              <a:t>Construction Foreman to NCCO</a:t>
            </a:r>
          </a:p>
          <a:p>
            <a:pPr lvl="0"/>
            <a:r>
              <a:rPr lang="en-US" dirty="0"/>
              <a:t>Construction Foreman to Locksmith</a:t>
            </a:r>
          </a:p>
          <a:p>
            <a:pPr lvl="0"/>
            <a:r>
              <a:rPr lang="en-US" dirty="0"/>
              <a:t>…</a:t>
            </a:r>
            <a:endParaRPr lang="en-CA" dirty="0"/>
          </a:p>
          <a:p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Successes I’ve seen</a:t>
            </a:r>
          </a:p>
        </p:txBody>
      </p:sp>
    </p:spTree>
    <p:extLst>
      <p:ext uri="{BB962C8B-B14F-4D97-AF65-F5344CB8AC3E}">
        <p14:creationId xmlns:p14="http://schemas.microsoft.com/office/powerpoint/2010/main" val="15100185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In your groups, please come up with some examples of reconstructed careers and why they worked. If you have a few examples of ones that were not successful, please indicate why they did not work. </a:t>
            </a:r>
          </a:p>
          <a:p>
            <a:r>
              <a:rPr lang="en-CA" dirty="0"/>
              <a:t>Please write them on the inside of the pink number card with the original job title </a:t>
            </a:r>
            <a:r>
              <a:rPr lang="en-CA" dirty="0">
                <a:sym typeface="Wingdings" panose="05000000000000000000" pitchFamily="2" charset="2"/>
              </a:rPr>
              <a:t> new position title</a:t>
            </a:r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Activity #2  Examples of Reconstructed Careers</a:t>
            </a:r>
          </a:p>
        </p:txBody>
      </p:sp>
      <p:pic>
        <p:nvPicPr>
          <p:cNvPr id="9218" name="Picture 2" descr="Image result for lego building black and white draw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495800"/>
            <a:ext cx="2895600" cy="224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03137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>
                <a:hlinkClick r:id="rId3"/>
              </a:rPr>
              <a:t>janeschreiber@shaw.ca</a:t>
            </a:r>
            <a:endParaRPr lang="en-CA" dirty="0"/>
          </a:p>
          <a:p>
            <a:r>
              <a:rPr lang="en-CA" dirty="0">
                <a:hlinkClick r:id="rId4"/>
              </a:rPr>
              <a:t>Jane.Schreiber@gov.ab.ca</a:t>
            </a:r>
            <a:endParaRPr lang="en-CA" dirty="0"/>
          </a:p>
          <a:p>
            <a:endParaRPr lang="en-CA" dirty="0"/>
          </a:p>
          <a:p>
            <a:pPr marL="109728" indent="0">
              <a:buNone/>
            </a:pPr>
            <a:r>
              <a:rPr lang="en-CA" dirty="0"/>
              <a:t>Would you be willing to test the Job Search </a:t>
            </a:r>
            <a:r>
              <a:rPr lang="en-CA" dirty="0" err="1"/>
              <a:t>Quickstart</a:t>
            </a:r>
            <a:r>
              <a:rPr lang="en-CA" dirty="0"/>
              <a:t> Guide and provide feedback? Send me an email to let me know.</a:t>
            </a:r>
          </a:p>
          <a:p>
            <a:pPr marL="109728" indent="0">
              <a:buNone/>
            </a:pPr>
            <a:endParaRPr lang="en-CA" dirty="0"/>
          </a:p>
          <a:p>
            <a:pPr marL="109728" indent="0">
              <a:buNone/>
            </a:pPr>
            <a:endParaRPr lang="en-CA" dirty="0"/>
          </a:p>
          <a:p>
            <a:pPr marL="109728" indent="0" algn="ctr">
              <a:buNone/>
            </a:pPr>
            <a:r>
              <a:rPr lang="en-CA" dirty="0"/>
              <a:t>Thank you for your time!</a:t>
            </a:r>
          </a:p>
          <a:p>
            <a:pPr marL="109728" indent="0">
              <a:buNone/>
            </a:pPr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Connect by LinkedIn or Email</a:t>
            </a:r>
          </a:p>
        </p:txBody>
      </p:sp>
    </p:spTree>
    <p:extLst>
      <p:ext uri="{BB962C8B-B14F-4D97-AF65-F5344CB8AC3E}">
        <p14:creationId xmlns:p14="http://schemas.microsoft.com/office/powerpoint/2010/main" val="6290360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CA" dirty="0"/>
              <a:t>Probation Officer </a:t>
            </a:r>
            <a:r>
              <a:rPr lang="en-CA" dirty="0">
                <a:sym typeface="Wingdings" panose="05000000000000000000" pitchFamily="2" charset="2"/>
              </a:rPr>
              <a:t> Career Developer Supervisor</a:t>
            </a:r>
          </a:p>
          <a:p>
            <a:r>
              <a:rPr lang="en-CA" dirty="0">
                <a:sym typeface="Wingdings" panose="05000000000000000000" pitchFamily="2" charset="2"/>
              </a:rPr>
              <a:t>Teacher  Project Coordinator, Non-Profit</a:t>
            </a:r>
          </a:p>
          <a:p>
            <a:r>
              <a:rPr lang="en-CA" dirty="0">
                <a:sym typeface="Wingdings" panose="05000000000000000000" pitchFamily="2" charset="2"/>
              </a:rPr>
              <a:t>Banker  Sales Rep</a:t>
            </a:r>
          </a:p>
          <a:p>
            <a:r>
              <a:rPr lang="en-CA" dirty="0">
                <a:sym typeface="Wingdings" panose="05000000000000000000" pitchFamily="2" charset="2"/>
              </a:rPr>
              <a:t>Language Instructor Soft Skills Instructor</a:t>
            </a:r>
          </a:p>
          <a:p>
            <a:r>
              <a:rPr lang="en-CA" dirty="0">
                <a:sym typeface="Wingdings" panose="05000000000000000000" pitchFamily="2" charset="2"/>
              </a:rPr>
              <a:t>Dermatologist  Retail</a:t>
            </a:r>
          </a:p>
          <a:p>
            <a:r>
              <a:rPr lang="en-CA" dirty="0">
                <a:sym typeface="Wingdings" panose="05000000000000000000" pitchFamily="2" charset="2"/>
              </a:rPr>
              <a:t>Technician  Computer Camp</a:t>
            </a:r>
          </a:p>
          <a:p>
            <a:r>
              <a:rPr lang="en-CA" dirty="0">
                <a:sym typeface="Wingdings" panose="05000000000000000000" pitchFamily="2" charset="2"/>
              </a:rPr>
              <a:t>Military  Security Guard</a:t>
            </a:r>
          </a:p>
          <a:p>
            <a:r>
              <a:rPr lang="en-CA" dirty="0">
                <a:sym typeface="Wingdings" panose="05000000000000000000" pitchFamily="2" charset="2"/>
              </a:rPr>
              <a:t>Military  Management</a:t>
            </a:r>
          </a:p>
          <a:p>
            <a:r>
              <a:rPr lang="en-CA" dirty="0">
                <a:sym typeface="Wingdings" panose="05000000000000000000" pitchFamily="2" charset="2"/>
              </a:rPr>
              <a:t>Business person  Sales</a:t>
            </a:r>
          </a:p>
          <a:p>
            <a:r>
              <a:rPr lang="en-CA" dirty="0">
                <a:sym typeface="Wingdings" panose="05000000000000000000" pitchFamily="2" charset="2"/>
              </a:rPr>
              <a:t>Teacher  Car Sales</a:t>
            </a:r>
          </a:p>
          <a:p>
            <a:r>
              <a:rPr lang="en-CA" dirty="0" err="1">
                <a:sym typeface="Wingdings" panose="05000000000000000000" pitchFamily="2" charset="2"/>
              </a:rPr>
              <a:t>Firefigher</a:t>
            </a:r>
            <a:r>
              <a:rPr lang="en-CA">
                <a:sym typeface="Wingdings" panose="05000000000000000000" pitchFamily="2" charset="2"/>
              </a:rPr>
              <a:t>  Car Sales</a:t>
            </a:r>
          </a:p>
          <a:p>
            <a:endParaRPr lang="en-CA">
              <a:sym typeface="Wingdings" panose="05000000000000000000" pitchFamily="2" charset="2"/>
            </a:endParaRPr>
          </a:p>
          <a:p>
            <a:endParaRPr lang="en-CA" dirty="0">
              <a:sym typeface="Wingdings" panose="05000000000000000000" pitchFamily="2" charset="2"/>
            </a:endParaRPr>
          </a:p>
          <a:p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Transitions that Worked</a:t>
            </a:r>
          </a:p>
        </p:txBody>
      </p:sp>
    </p:spTree>
    <p:extLst>
      <p:ext uri="{BB962C8B-B14F-4D97-AF65-F5344CB8AC3E}">
        <p14:creationId xmlns:p14="http://schemas.microsoft.com/office/powerpoint/2010/main" val="41378024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CA" dirty="0"/>
              <a:t>“The world is your oyster” </a:t>
            </a:r>
            <a:r>
              <a:rPr lang="en-CA" sz="2700" i="1" dirty="0"/>
              <a:t>Shakespeare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/>
              <a:t>Highly competitive for job seekers</a:t>
            </a:r>
          </a:p>
          <a:p>
            <a:r>
              <a:rPr lang="en-CA" dirty="0"/>
              <a:t>Fewer positions in some industries</a:t>
            </a:r>
          </a:p>
          <a:p>
            <a:r>
              <a:rPr lang="en-CA" dirty="0"/>
              <a:t>Employers have pick of candidates</a:t>
            </a:r>
          </a:p>
          <a:p>
            <a:r>
              <a:rPr lang="en-CA" dirty="0"/>
              <a:t>Passive job searches take longer</a:t>
            </a:r>
          </a:p>
        </p:txBody>
      </p:sp>
      <p:pic>
        <p:nvPicPr>
          <p:cNvPr id="1026" name="Picture 2" descr="oyster clipart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1650" y="4743450"/>
            <a:ext cx="3333750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85021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IT Tech Manager </a:t>
            </a:r>
            <a:r>
              <a:rPr lang="en-CA" dirty="0">
                <a:sym typeface="Wingdings" panose="05000000000000000000" pitchFamily="2" charset="2"/>
              </a:rPr>
              <a:t>XXX Retail</a:t>
            </a:r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Transitions that did not work</a:t>
            </a:r>
          </a:p>
        </p:txBody>
      </p:sp>
    </p:spTree>
    <p:extLst>
      <p:ext uri="{BB962C8B-B14F-4D97-AF65-F5344CB8AC3E}">
        <p14:creationId xmlns:p14="http://schemas.microsoft.com/office/powerpoint/2010/main" val="18335087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458200" cy="4525963"/>
          </a:xfrm>
        </p:spPr>
        <p:txBody>
          <a:bodyPr>
            <a:normAutofit/>
          </a:bodyPr>
          <a:lstStyle/>
          <a:p>
            <a:r>
              <a:rPr lang="en-CA" dirty="0"/>
              <a:t>Career laddering with same company is rare</a:t>
            </a:r>
          </a:p>
          <a:p>
            <a:r>
              <a:rPr lang="en-CA" dirty="0"/>
              <a:t>Wages and benefits – large cost</a:t>
            </a:r>
          </a:p>
          <a:p>
            <a:r>
              <a:rPr lang="en-CA" dirty="0"/>
              <a:t>Each position must fulfill an economic purpose</a:t>
            </a:r>
          </a:p>
          <a:p>
            <a:r>
              <a:rPr lang="en-CA" dirty="0"/>
              <a:t>Staff budgets align with</a:t>
            </a:r>
            <a:br>
              <a:rPr lang="en-CA" dirty="0"/>
            </a:br>
            <a:r>
              <a:rPr lang="en-CA" dirty="0"/>
              <a:t>positions</a:t>
            </a:r>
          </a:p>
          <a:p>
            <a:pPr marL="109728" indent="0">
              <a:buNone/>
            </a:pPr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The Essence of Jobs in a Tough Economy</a:t>
            </a:r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784889"/>
            <a:ext cx="3048000" cy="4084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1498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Job Search Method</a:t>
            </a:r>
          </a:p>
        </p:txBody>
      </p:sp>
      <p:pic>
        <p:nvPicPr>
          <p:cNvPr id="2050" name="Picture 2" descr="Image result for public domain line drawing puzz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9839" y="3200400"/>
            <a:ext cx="358140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Matching skills with employer needs</a:t>
            </a:r>
          </a:p>
          <a:p>
            <a:pPr lvl="1"/>
            <a:r>
              <a:rPr lang="en-CA" dirty="0"/>
              <a:t>Need to understand skills</a:t>
            </a:r>
          </a:p>
          <a:p>
            <a:pPr lvl="1"/>
            <a:r>
              <a:rPr lang="en-CA" dirty="0"/>
              <a:t>Need to understand employer needs</a:t>
            </a:r>
          </a:p>
          <a:p>
            <a:r>
              <a:rPr lang="en-CA" dirty="0"/>
              <a:t>Repackaging competencies</a:t>
            </a:r>
          </a:p>
          <a:p>
            <a:pPr lvl="1"/>
            <a:r>
              <a:rPr lang="en-CA" dirty="0"/>
              <a:t>Deconstructing past positions (including volunteer)</a:t>
            </a:r>
          </a:p>
          <a:p>
            <a:pPr lvl="1"/>
            <a:r>
              <a:rPr lang="en-CA" dirty="0"/>
              <a:t>Reconstructing to new position 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862983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Job Search </a:t>
            </a:r>
            <a:r>
              <a:rPr lang="en-CA" dirty="0" err="1"/>
              <a:t>Quickstart</a:t>
            </a:r>
            <a:r>
              <a:rPr lang="en-CA" dirty="0"/>
              <a:t> Guide	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Succinct </a:t>
            </a:r>
          </a:p>
          <a:p>
            <a:r>
              <a:rPr lang="en-CA" dirty="0"/>
              <a:t>Focuses on relevant skills</a:t>
            </a:r>
          </a:p>
          <a:p>
            <a:r>
              <a:rPr lang="en-CA" dirty="0"/>
              <a:t>Can work for most job titles</a:t>
            </a:r>
          </a:p>
          <a:p>
            <a:r>
              <a:rPr lang="en-CA" dirty="0"/>
              <a:t>Go through process with each job title</a:t>
            </a:r>
          </a:p>
          <a:p>
            <a:r>
              <a:rPr lang="en-CA" dirty="0"/>
              <a:t>Is most useful after the job seeker has chosen the position they are targeting</a:t>
            </a:r>
          </a:p>
          <a:p>
            <a:pPr marL="109728" indent="0">
              <a:buNone/>
            </a:pPr>
            <a:endParaRPr lang="en-CA" dirty="0"/>
          </a:p>
          <a:p>
            <a:endParaRPr lang="en-CA" dirty="0"/>
          </a:p>
          <a:p>
            <a:endParaRPr lang="en-CA" dirty="0"/>
          </a:p>
        </p:txBody>
      </p:sp>
      <p:sp>
        <p:nvSpPr>
          <p:cNvPr id="4" name="TextBox 3"/>
          <p:cNvSpPr txBox="1"/>
          <p:nvPr/>
        </p:nvSpPr>
        <p:spPr>
          <a:xfrm rot="20168286">
            <a:off x="4117145" y="4473804"/>
            <a:ext cx="4215482" cy="35394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CA" sz="1200" dirty="0"/>
              <a:t>Job Search </a:t>
            </a:r>
            <a:r>
              <a:rPr lang="en-CA" sz="1200" dirty="0" err="1"/>
              <a:t>Quickstart</a:t>
            </a:r>
            <a:r>
              <a:rPr lang="en-CA" sz="1200" dirty="0"/>
              <a:t> Guide</a:t>
            </a:r>
          </a:p>
          <a:p>
            <a:r>
              <a:rPr lang="en-CA" sz="800" dirty="0"/>
              <a:t>Step 1: What is the position you feel most confident you will succeed in getting?</a:t>
            </a:r>
          </a:p>
          <a:p>
            <a:r>
              <a:rPr lang="en-CA" sz="800" dirty="0"/>
              <a:t>           _______________________________________________________________________</a:t>
            </a:r>
          </a:p>
          <a:p>
            <a:r>
              <a:rPr lang="en-CA" sz="800" dirty="0"/>
              <a:t>Step 2: What are the top 5 skills required for this position?</a:t>
            </a:r>
          </a:p>
          <a:p>
            <a:pPr marL="228600" indent="-228600">
              <a:buAutoNum type="arabicParenR"/>
            </a:pPr>
            <a:r>
              <a:rPr lang="en-CA" sz="800" dirty="0"/>
              <a:t>__________________________________________________________________________</a:t>
            </a:r>
          </a:p>
          <a:p>
            <a:pPr marL="228600" indent="-228600">
              <a:buAutoNum type="arabicParenR"/>
            </a:pPr>
            <a:r>
              <a:rPr lang="en-CA" sz="800" dirty="0"/>
              <a:t>__________________________________________________________________________</a:t>
            </a:r>
          </a:p>
          <a:p>
            <a:pPr marL="228600" indent="-228600">
              <a:buAutoNum type="arabicParenR"/>
            </a:pPr>
            <a:r>
              <a:rPr lang="en-CA" sz="800" dirty="0"/>
              <a:t>__________________________________________________________________________</a:t>
            </a:r>
          </a:p>
          <a:p>
            <a:pPr marL="228600" indent="-228600">
              <a:buAutoNum type="arabicParenR"/>
            </a:pPr>
            <a:r>
              <a:rPr lang="en-CA" sz="800" dirty="0"/>
              <a:t>__________________________________________________________________________</a:t>
            </a:r>
          </a:p>
          <a:p>
            <a:pPr marL="228600" indent="-228600">
              <a:buAutoNum type="arabicParenR"/>
            </a:pPr>
            <a:r>
              <a:rPr lang="en-CA" sz="800" dirty="0"/>
              <a:t>__________________________________________________________________________</a:t>
            </a:r>
          </a:p>
          <a:p>
            <a:r>
              <a:rPr lang="en-CA" sz="800" dirty="0"/>
              <a:t>Step 3: What did you do at your previous jobs that demonstrate these skills?</a:t>
            </a:r>
          </a:p>
          <a:p>
            <a:r>
              <a:rPr lang="en-CA" sz="800" dirty="0"/>
              <a:t>Job Title:__________________________________________           Year-Year ___________</a:t>
            </a:r>
          </a:p>
          <a:p>
            <a:r>
              <a:rPr lang="en-CA" sz="800" dirty="0"/>
              <a:t>Company: _____________________________     City, Province: ______________________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800" dirty="0"/>
              <a:t>___________________________________________________________________________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800" dirty="0"/>
              <a:t>___________________________________________________________________________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800" dirty="0"/>
              <a:t>__________________________________________________________________________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800" dirty="0"/>
              <a:t>_</a:t>
            </a:r>
            <a:r>
              <a:rPr lang="en-US" sz="800" dirty="0"/>
              <a:t>Job Title:__________________________________________           Year-Year ___________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/>
              <a:t>Company: _____________________________     City, Province: ______________________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/>
              <a:t>___________________________________________________________________________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/>
              <a:t>___________________________________________________________________________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/>
              <a:t>___________________________________________________________________________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CA" sz="800" dirty="0"/>
          </a:p>
          <a:p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107213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Target Job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1328"/>
            <a:ext cx="8610600" cy="4525963"/>
          </a:xfrm>
        </p:spPr>
        <p:txBody>
          <a:bodyPr/>
          <a:lstStyle/>
          <a:p>
            <a:r>
              <a:rPr lang="en-CA" dirty="0"/>
              <a:t>What is the position you feel </a:t>
            </a:r>
            <a:br>
              <a:rPr lang="en-CA" dirty="0"/>
            </a:br>
            <a:r>
              <a:rPr lang="en-CA" dirty="0"/>
              <a:t>confident you will succeed in getting?</a:t>
            </a:r>
          </a:p>
          <a:p>
            <a:r>
              <a:rPr lang="en-CA" dirty="0"/>
              <a:t>It is the job seeker’s responsibility to </a:t>
            </a:r>
            <a:br>
              <a:rPr lang="en-CA" dirty="0"/>
            </a:br>
            <a:r>
              <a:rPr lang="en-CA" dirty="0"/>
              <a:t>figure out what will work for them. </a:t>
            </a:r>
          </a:p>
          <a:p>
            <a:r>
              <a:rPr lang="en-CA" dirty="0"/>
              <a:t>Many variables impact a jobseeker’s decisions</a:t>
            </a:r>
          </a:p>
          <a:p>
            <a:r>
              <a:rPr lang="en-CA" dirty="0"/>
              <a:t>CDPs might be able to give some ideas that the job seeker could investigate</a:t>
            </a:r>
          </a:p>
          <a:p>
            <a:r>
              <a:rPr lang="en-CA" dirty="0"/>
              <a:t>Job Search </a:t>
            </a:r>
            <a:r>
              <a:rPr lang="en-CA" dirty="0" err="1"/>
              <a:t>Quickstart</a:t>
            </a:r>
            <a:r>
              <a:rPr lang="en-CA" dirty="0"/>
              <a:t> Guide can be used to investigate position options</a:t>
            </a:r>
          </a:p>
        </p:txBody>
      </p:sp>
      <p:pic>
        <p:nvPicPr>
          <p:cNvPr id="8194" name="Picture 2" descr="Image result for public domain clip targ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390525"/>
            <a:ext cx="1828800" cy="2505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12803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0830"/>
            <a:ext cx="9144000" cy="3874770"/>
          </a:xfrm>
          <a:prstGeom prst="rect">
            <a:avLst/>
          </a:prstGeom>
        </p:spPr>
      </p:pic>
      <p:sp>
        <p:nvSpPr>
          <p:cNvPr id="8" name="Title 2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CA" dirty="0"/>
              <a:t>Transferable Skills</a:t>
            </a:r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457199" y="1524000"/>
            <a:ext cx="8482807" cy="4525963"/>
          </a:xfrm>
          <a:prstGeom prst="rect">
            <a:avLst/>
          </a:prstGeom>
        </p:spPr>
        <p:txBody>
          <a:bodyPr/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CA" dirty="0"/>
              <a:t>Job-specific skills</a:t>
            </a:r>
          </a:p>
          <a:p>
            <a:r>
              <a:rPr lang="en-CA" dirty="0"/>
              <a:t>Relevant for new environment		</a:t>
            </a:r>
          </a:p>
          <a:p>
            <a:r>
              <a:rPr lang="en-CA" dirty="0"/>
              <a:t>Onus on job seeker to translate skills</a:t>
            </a:r>
          </a:p>
          <a:p>
            <a:r>
              <a:rPr lang="en-CA" dirty="0"/>
              <a:t>80% of job search is work </a:t>
            </a:r>
            <a:br>
              <a:rPr lang="en-CA" dirty="0"/>
            </a:br>
            <a:r>
              <a:rPr lang="en-CA" dirty="0"/>
              <a:t>of job seeker</a:t>
            </a:r>
          </a:p>
        </p:txBody>
      </p:sp>
    </p:spTree>
    <p:extLst>
      <p:ext uri="{BB962C8B-B14F-4D97-AF65-F5344CB8AC3E}">
        <p14:creationId xmlns:p14="http://schemas.microsoft.com/office/powerpoint/2010/main" val="41482707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Deconstruct previous work</a:t>
            </a:r>
          </a:p>
        </p:txBody>
      </p:sp>
      <p:pic>
        <p:nvPicPr>
          <p:cNvPr id="4098" name="Picture 2" descr="Cargo shi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072194"/>
            <a:ext cx="5257800" cy="3509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199" y="1524000"/>
            <a:ext cx="8482807" cy="4525963"/>
          </a:xfrm>
        </p:spPr>
        <p:txBody>
          <a:bodyPr/>
          <a:lstStyle/>
          <a:p>
            <a:r>
              <a:rPr lang="en-CA" dirty="0"/>
              <a:t>Repackage skills into different combinations that suit related jobs</a:t>
            </a:r>
          </a:p>
          <a:p>
            <a:r>
              <a:rPr lang="en-CA" dirty="0"/>
              <a:t>Create a “Master Resume” of skills used in past </a:t>
            </a:r>
          </a:p>
          <a:p>
            <a:pPr lvl="1"/>
            <a:r>
              <a:rPr lang="en-CA" dirty="0"/>
              <a:t>Paid employment</a:t>
            </a:r>
          </a:p>
          <a:p>
            <a:pPr lvl="1"/>
            <a:r>
              <a:rPr lang="en-CA" dirty="0"/>
              <a:t>Volunteer opportunities</a:t>
            </a:r>
          </a:p>
          <a:p>
            <a:pPr lvl="1"/>
            <a:r>
              <a:rPr lang="en-CA" dirty="0"/>
              <a:t>Schooling </a:t>
            </a:r>
          </a:p>
          <a:p>
            <a:pPr lvl="1"/>
            <a:r>
              <a:rPr lang="en-CA" dirty="0"/>
              <a:t>Projects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593197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CA" dirty="0"/>
              <a:t>Understand the Value Premise</a:t>
            </a:r>
          </a:p>
        </p:txBody>
      </p:sp>
      <p:pic>
        <p:nvPicPr>
          <p:cNvPr id="2050" name="Picture 2" descr="https://encrypted-tbn2.gstatic.com/images?q=tbn:ANd9GcSVXYNW0FOJgd6mJ9yAMOJbhuuHvxOPgU19udmACq8zaWn1-Az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895600"/>
            <a:ext cx="3538537" cy="3867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6172200" cy="4525963"/>
          </a:xfrm>
        </p:spPr>
        <p:txBody>
          <a:bodyPr>
            <a:normAutofit/>
          </a:bodyPr>
          <a:lstStyle/>
          <a:p>
            <a:r>
              <a:rPr lang="en-CA" dirty="0"/>
              <a:t>Help job seeker position themselves as possible candidate</a:t>
            </a:r>
          </a:p>
          <a:p>
            <a:r>
              <a:rPr lang="en-CA" dirty="0"/>
              <a:t>Express skills and experience related to employer’s needs</a:t>
            </a:r>
          </a:p>
          <a:p>
            <a:r>
              <a:rPr lang="en-CA" dirty="0"/>
              <a:t>What skills are still missing? </a:t>
            </a:r>
          </a:p>
          <a:p>
            <a:pPr lvl="1"/>
            <a:r>
              <a:rPr lang="en-CA" dirty="0"/>
              <a:t>Volunteer</a:t>
            </a:r>
          </a:p>
          <a:p>
            <a:pPr lvl="1"/>
            <a:r>
              <a:rPr lang="en-CA" dirty="0"/>
              <a:t>Take a course</a:t>
            </a:r>
          </a:p>
          <a:p>
            <a:pPr lvl="1"/>
            <a:r>
              <a:rPr lang="en-CA" dirty="0"/>
              <a:t>Read about the subject on the Internet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402590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1452</TotalTime>
  <Words>834</Words>
  <Application>Microsoft Office PowerPoint</Application>
  <PresentationFormat>On-screen Show (4:3)</PresentationFormat>
  <Paragraphs>184</Paragraphs>
  <Slides>20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Calibri</vt:lpstr>
      <vt:lpstr>Lucida Sans Unicode</vt:lpstr>
      <vt:lpstr>Verdana</vt:lpstr>
      <vt:lpstr>Wingdings</vt:lpstr>
      <vt:lpstr>Wingdings 2</vt:lpstr>
      <vt:lpstr>Wingdings 3</vt:lpstr>
      <vt:lpstr>Concourse</vt:lpstr>
      <vt:lpstr>Career Recrafting in a Tough Economy</vt:lpstr>
      <vt:lpstr>“The world is your oyster” Shakespeare</vt:lpstr>
      <vt:lpstr>The Essence of Jobs in a Tough Economy</vt:lpstr>
      <vt:lpstr>Job Search Method</vt:lpstr>
      <vt:lpstr>Job Search Quickstart Guide </vt:lpstr>
      <vt:lpstr>Target Job Title</vt:lpstr>
      <vt:lpstr>PowerPoint Presentation</vt:lpstr>
      <vt:lpstr>Deconstruct previous work</vt:lpstr>
      <vt:lpstr>Understand the Value Premise</vt:lpstr>
      <vt:lpstr>Current Situation</vt:lpstr>
      <vt:lpstr>Top 5 Skills of Target Position</vt:lpstr>
      <vt:lpstr>Competencies/Skills Job Seeker has that match position</vt:lpstr>
      <vt:lpstr>Clearly presenting skills and experiences relevant to position</vt:lpstr>
      <vt:lpstr>Timing</vt:lpstr>
      <vt:lpstr>Activity #1 Top 5 Skills</vt:lpstr>
      <vt:lpstr>Successes I’ve seen</vt:lpstr>
      <vt:lpstr>Activity #2  Examples of Reconstructed Careers</vt:lpstr>
      <vt:lpstr>Connect by LinkedIn or Email</vt:lpstr>
      <vt:lpstr>Transitions that Worked</vt:lpstr>
      <vt:lpstr>Transitions that did not work</vt:lpstr>
    </vt:vector>
  </TitlesOfParts>
  <Company>GOA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Career Crafting in a Tough Economy</dc:title>
  <dc:creator>jane.schreiber</dc:creator>
  <cp:lastModifiedBy>Derek Schreiber</cp:lastModifiedBy>
  <cp:revision>49</cp:revision>
  <cp:lastPrinted>2017-05-04T16:11:22Z</cp:lastPrinted>
  <dcterms:created xsi:type="dcterms:W3CDTF">2016-09-28T21:33:09Z</dcterms:created>
  <dcterms:modified xsi:type="dcterms:W3CDTF">2017-05-05T00:08:52Z</dcterms:modified>
</cp:coreProperties>
</file>