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80" r:id="rId3"/>
    <p:sldId id="260" r:id="rId4"/>
    <p:sldId id="257" r:id="rId5"/>
    <p:sldId id="261" r:id="rId6"/>
    <p:sldId id="275" r:id="rId7"/>
    <p:sldId id="274" r:id="rId8"/>
    <p:sldId id="273" r:id="rId9"/>
    <p:sldId id="277" r:id="rId10"/>
    <p:sldId id="278" r:id="rId11"/>
    <p:sldId id="263" r:id="rId12"/>
    <p:sldId id="279" r:id="rId13"/>
    <p:sldId id="265" r:id="rId14"/>
    <p:sldId id="266" r:id="rId15"/>
    <p:sldId id="269" r:id="rId16"/>
    <p:sldId id="270" r:id="rId17"/>
    <p:sldId id="268" r:id="rId18"/>
    <p:sldId id="271" r:id="rId19"/>
    <p:sldId id="272" r:id="rId20"/>
    <p:sldId id="283" r:id="rId21"/>
    <p:sldId id="282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berley Dart" initials="KD" lastIdx="5" clrIdx="0">
    <p:extLst>
      <p:ext uri="{19B8F6BF-5375-455C-9EA6-DF929625EA0E}">
        <p15:presenceInfo xmlns:p15="http://schemas.microsoft.com/office/powerpoint/2012/main" userId="S-1-5-21-1472220659-1464698413-3788999529-2782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10" autoAdjust="0"/>
  </p:normalViewPr>
  <p:slideViewPr>
    <p:cSldViewPr snapToGrid="0">
      <p:cViewPr varScale="1">
        <p:scale>
          <a:sx n="70" d="100"/>
          <a:sy n="70" d="100"/>
        </p:scale>
        <p:origin x="46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tpfsrv1\ENG_INTERN\AD500%20-%20OFFICE%20SUPPORT\AD500%20Weekly%20Meeting%20Reports\2018%20Weekly%20Reports\2018%20-%2004%20April\Weekly%20Report%20April%2023,%20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Internship Placement Update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931892395403414E-2"/>
          <c:y val="0.22777825069163651"/>
          <c:w val="0.90139427710338194"/>
          <c:h val="0.7722217493083635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Sheet1!$A$12</c:f>
              <c:strCache>
                <c:ptCount val="1"/>
                <c:pt idx="0">
                  <c:v>Still Searching 2018</c:v>
                </c:pt>
              </c:strCache>
            </c:strRef>
          </c:tx>
          <c:spPr>
            <a:pattFill prst="narVert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Sheet1!$B$11:$J$11</c:f>
              <c:strCache>
                <c:ptCount val="9"/>
                <c:pt idx="0">
                  <c:v>ENCH</c:v>
                </c:pt>
                <c:pt idx="1">
                  <c:v>ENCI</c:v>
                </c:pt>
                <c:pt idx="2">
                  <c:v>ENEL</c:v>
                </c:pt>
                <c:pt idx="3">
                  <c:v>ENER</c:v>
                </c:pt>
                <c:pt idx="4">
                  <c:v>ENGO</c:v>
                </c:pt>
                <c:pt idx="5">
                  <c:v>ENME</c:v>
                </c:pt>
                <c:pt idx="6">
                  <c:v>ENOG</c:v>
                </c:pt>
                <c:pt idx="7">
                  <c:v>ENSF</c:v>
                </c:pt>
                <c:pt idx="8">
                  <c:v>Total</c:v>
                </c:pt>
              </c:strCache>
            </c:strRef>
          </c:cat>
          <c:val>
            <c:numRef>
              <c:f>Sheet1!$B$12:$J$12</c:f>
              <c:numCache>
                <c:formatCode>General</c:formatCode>
                <c:ptCount val="9"/>
                <c:pt idx="0">
                  <c:v>65</c:v>
                </c:pt>
                <c:pt idx="1">
                  <c:v>36</c:v>
                </c:pt>
                <c:pt idx="2">
                  <c:v>39</c:v>
                </c:pt>
                <c:pt idx="3">
                  <c:v>29</c:v>
                </c:pt>
                <c:pt idx="4">
                  <c:v>4</c:v>
                </c:pt>
                <c:pt idx="5">
                  <c:v>88</c:v>
                </c:pt>
                <c:pt idx="6">
                  <c:v>4</c:v>
                </c:pt>
                <c:pt idx="7">
                  <c:v>18</c:v>
                </c:pt>
                <c:pt idx="8">
                  <c:v>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A2-4E43-A155-9706F16795EA}"/>
            </c:ext>
          </c:extLst>
        </c:ser>
        <c:ser>
          <c:idx val="1"/>
          <c:order val="1"/>
          <c:tx>
            <c:strRef>
              <c:f>Sheet1!$A$13</c:f>
              <c:strCache>
                <c:ptCount val="1"/>
                <c:pt idx="0">
                  <c:v>2018 Placed YTD</c:v>
                </c:pt>
              </c:strCache>
            </c:strRef>
          </c:tx>
          <c:spPr>
            <a:pattFill prst="narVert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Sheet1!$B$11:$J$11</c:f>
              <c:strCache>
                <c:ptCount val="9"/>
                <c:pt idx="0">
                  <c:v>ENCH</c:v>
                </c:pt>
                <c:pt idx="1">
                  <c:v>ENCI</c:v>
                </c:pt>
                <c:pt idx="2">
                  <c:v>ENEL</c:v>
                </c:pt>
                <c:pt idx="3">
                  <c:v>ENER</c:v>
                </c:pt>
                <c:pt idx="4">
                  <c:v>ENGO</c:v>
                </c:pt>
                <c:pt idx="5">
                  <c:v>ENME</c:v>
                </c:pt>
                <c:pt idx="6">
                  <c:v>ENOG</c:v>
                </c:pt>
                <c:pt idx="7">
                  <c:v>ENSF</c:v>
                </c:pt>
                <c:pt idx="8">
                  <c:v>Total</c:v>
                </c:pt>
              </c:strCache>
            </c:strRef>
          </c:cat>
          <c:val>
            <c:numRef>
              <c:f>Sheet1!$B$13:$J$13</c:f>
              <c:numCache>
                <c:formatCode>General</c:formatCode>
                <c:ptCount val="9"/>
                <c:pt idx="0">
                  <c:v>65</c:v>
                </c:pt>
                <c:pt idx="1">
                  <c:v>56</c:v>
                </c:pt>
                <c:pt idx="2">
                  <c:v>46</c:v>
                </c:pt>
                <c:pt idx="3">
                  <c:v>17</c:v>
                </c:pt>
                <c:pt idx="4">
                  <c:v>5</c:v>
                </c:pt>
                <c:pt idx="5">
                  <c:v>114</c:v>
                </c:pt>
                <c:pt idx="6">
                  <c:v>3</c:v>
                </c:pt>
                <c:pt idx="7">
                  <c:v>31</c:v>
                </c:pt>
                <c:pt idx="8">
                  <c:v>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A2-4E43-A155-9706F16795EA}"/>
            </c:ext>
          </c:extLst>
        </c:ser>
        <c:ser>
          <c:idx val="2"/>
          <c:order val="2"/>
          <c:tx>
            <c:strRef>
              <c:f>Sheet1!$A$14</c:f>
              <c:strCache>
                <c:ptCount val="1"/>
                <c:pt idx="0">
                  <c:v>Total Placed 2017</c:v>
                </c:pt>
              </c:strCache>
            </c:strRef>
          </c:tx>
          <c:spPr>
            <a:pattFill prst="narVert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Sheet1!$B$11:$J$11</c:f>
              <c:strCache>
                <c:ptCount val="9"/>
                <c:pt idx="0">
                  <c:v>ENCH</c:v>
                </c:pt>
                <c:pt idx="1">
                  <c:v>ENCI</c:v>
                </c:pt>
                <c:pt idx="2">
                  <c:v>ENEL</c:v>
                </c:pt>
                <c:pt idx="3">
                  <c:v>ENER</c:v>
                </c:pt>
                <c:pt idx="4">
                  <c:v>ENGO</c:v>
                </c:pt>
                <c:pt idx="5">
                  <c:v>ENME</c:v>
                </c:pt>
                <c:pt idx="6">
                  <c:v>ENOG</c:v>
                </c:pt>
                <c:pt idx="7">
                  <c:v>ENSF</c:v>
                </c:pt>
                <c:pt idx="8">
                  <c:v>Total</c:v>
                </c:pt>
              </c:strCache>
            </c:strRef>
          </c:cat>
          <c:val>
            <c:numRef>
              <c:f>Sheet1!$B$14:$J$14</c:f>
              <c:numCache>
                <c:formatCode>General</c:formatCode>
                <c:ptCount val="9"/>
                <c:pt idx="0">
                  <c:v>103</c:v>
                </c:pt>
                <c:pt idx="1">
                  <c:v>64</c:v>
                </c:pt>
                <c:pt idx="2">
                  <c:v>60</c:v>
                </c:pt>
                <c:pt idx="3">
                  <c:v>13</c:v>
                </c:pt>
                <c:pt idx="4">
                  <c:v>9</c:v>
                </c:pt>
                <c:pt idx="5">
                  <c:v>134</c:v>
                </c:pt>
                <c:pt idx="6">
                  <c:v>5</c:v>
                </c:pt>
                <c:pt idx="7">
                  <c:v>29</c:v>
                </c:pt>
                <c:pt idx="8">
                  <c:v>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A2-4E43-A155-9706F16795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55433864"/>
        <c:axId val="455434192"/>
      </c:barChart>
      <c:catAx>
        <c:axId val="455433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5434192"/>
        <c:crosses val="autoZero"/>
        <c:auto val="1"/>
        <c:lblAlgn val="ctr"/>
        <c:lblOffset val="100"/>
        <c:noMultiLvlLbl val="0"/>
      </c:catAx>
      <c:valAx>
        <c:axId val="4554341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55433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28575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27T13:18:10.064" idx="4">
    <p:pos x="3680" y="2483"/>
    <p:text>Does this mean that you only attend the Faculty yearly meetings in Fall?</p:text>
    <p:extLst>
      <p:ext uri="{C676402C-5697-4E1C-873F-D02D1690AC5C}">
        <p15:threadingInfo xmlns:p15="http://schemas.microsoft.com/office/powerpoint/2012/main" timeZoneBias="3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8EC47-0F9A-1A40-9CFF-796E4FA7FC94}" type="datetimeFigureOut">
              <a:rPr lang="en-US" smtClean="0"/>
              <a:t>4/30/2018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FAD274-95B9-204A-8EF8-9383427E9F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69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AD274-95B9-204A-8EF8-9383427E9F0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09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goal is where you want to be and objectives are the steps taken to reach the goal.</a:t>
            </a:r>
            <a:r>
              <a:rPr lang="en-US" dirty="0" smtClean="0">
                <a:effectLst/>
              </a:rPr>
              <a:t> </a:t>
            </a: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Oxford Dictionary:</a:t>
            </a:r>
            <a:r>
              <a:rPr lang="en-US" baseline="0" dirty="0" smtClean="0">
                <a:effectLst/>
              </a:rPr>
              <a:t> 2The object of a person's ambit ion or effort; an aim or desired result. 2The object of a person's ambition or effort; an aim or desired result.</a:t>
            </a:r>
          </a:p>
          <a:p>
            <a:endParaRPr lang="en-US" baseline="0" dirty="0" smtClean="0">
              <a:effectLst/>
            </a:endParaRPr>
          </a:p>
          <a:p>
            <a:r>
              <a:rPr lang="en-US" dirty="0" smtClean="0"/>
              <a:t>Love the idea of this word</a:t>
            </a:r>
            <a:r>
              <a:rPr lang="en-US" baseline="0" dirty="0" smtClean="0"/>
              <a:t> art – you can see that Goal means different things to </a:t>
            </a:r>
            <a:r>
              <a:rPr lang="en-US" baseline="0" smtClean="0"/>
              <a:t>different people.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AD274-95B9-204A-8EF8-9383427E9F0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50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 is your Career Centre trying to accomplish?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Big Hairy Audacious Goal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AD274-95B9-204A-8EF8-9383427E9F0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54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 is your Career Centre trying to accomplish?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Big Hairy Audacious Goal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AD274-95B9-204A-8EF8-9383427E9F0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921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 is your Career Centre trying to accomplish?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Big Hairy Audacious Goal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AD274-95B9-204A-8EF8-9383427E9F0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531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5052" y="2992425"/>
            <a:ext cx="6157785" cy="1165652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5052" y="4026877"/>
            <a:ext cx="6168948" cy="83136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75052" y="5129005"/>
            <a:ext cx="2133600" cy="365125"/>
          </a:xfrm>
        </p:spPr>
        <p:txBody>
          <a:bodyPr anchor="t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CA" dirty="0" smtClean="0"/>
              <a:t>July 9,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5052" y="4839215"/>
            <a:ext cx="6168948" cy="365125"/>
          </a:xfrm>
        </p:spPr>
        <p:txBody>
          <a:bodyPr anchor="t" anchorCtr="0"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dirty="0" smtClean="0"/>
              <a:t>Presenter name and title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36382" y="12102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975052" y="2785131"/>
            <a:ext cx="5054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SCHULICH SCHOOL OF ENGINEERING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52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93D-273B-EF4C-A12D-7E55EA813D5A}" type="datetimeFigureOut">
              <a:rPr lang="en-US" smtClean="0"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08B7-A851-574A-ACBC-1A824A0409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828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2831"/>
            <a:ext cx="4038600" cy="435333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2831"/>
            <a:ext cx="4038600" cy="435333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93D-273B-EF4C-A12D-7E55EA813D5A}" type="datetimeFigureOut">
              <a:rPr lang="en-US" smtClean="0"/>
              <a:t>4/30/2018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08B7-A851-574A-ACBC-1A824A0409E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457200" y="11195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195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4196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06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70666" y="1039833"/>
            <a:ext cx="5486400" cy="368774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06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F793D-273B-EF4C-A12D-7E55EA813D5A}" type="datetimeFigureOut">
              <a:rPr lang="en-US" smtClean="0"/>
              <a:t>4/30/2018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308B7-A851-574A-ACBC-1A824A0409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47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19538" y="0"/>
            <a:ext cx="7067261" cy="9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2240"/>
            <a:ext cx="8229600" cy="4875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F793D-273B-EF4C-A12D-7E55EA813D5A}" type="datetimeFigureOut">
              <a:rPr lang="en-US" smtClean="0"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308B7-A851-574A-ACBC-1A824A0409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8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7" r:id="rId4"/>
  </p:sldLayoutIdLst>
  <p:txStyles>
    <p:titleStyle>
      <a:lvl1pPr algn="r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Courier New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Lucida Grande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mailto:Jenny.Cruickshank@ucalgary.ca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jpg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://www.google.ca/url?sa=i&amp;rct=j&amp;q=&amp;esrc=s&amp;source=images&amp;cd=&amp;cad=rja&amp;uact=8&amp;ved=2ahUKEwid7uH1-tPaAhVD3mMKHduvC6oQjRx6BAgAEAU&amp;url=http://countingcoins.co.za/why-you-and-your-business-need-a-big-hairy-audacious-goal/&amp;psig=AOvVaw3g-Qg5ZKSk0qrsMeS89Nm2&amp;ust=1524695333614875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eric.ca/resource/insight-impressive-practices-career-services-reference-guide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Goals, Metrics &amp; Communication </a:t>
            </a:r>
          </a:p>
          <a:p>
            <a:r>
              <a:rPr lang="en-US" dirty="0" smtClean="0"/>
              <a:t>for Career </a:t>
            </a:r>
            <a:r>
              <a:rPr lang="en-US" dirty="0" smtClean="0"/>
              <a:t>Centre’s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1313" y="5651553"/>
            <a:ext cx="2133600" cy="365125"/>
          </a:xfrm>
        </p:spPr>
        <p:txBody>
          <a:bodyPr/>
          <a:lstStyle/>
          <a:p>
            <a:r>
              <a:rPr lang="en-CA" dirty="0" smtClean="0"/>
              <a:t>May 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Jenny Cruickshank</a:t>
            </a:r>
          </a:p>
          <a:p>
            <a:pPr algn="l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5660" y="2062264"/>
            <a:ext cx="6157785" cy="1741007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/>
              <a:t>Career Development Association of Alberta</a:t>
            </a:r>
            <a:br>
              <a:rPr lang="en-US" dirty="0" smtClean="0"/>
            </a:br>
            <a:r>
              <a:rPr lang="en-US" dirty="0" smtClean="0"/>
              <a:t>ACDC Conference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04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1" y="5242235"/>
            <a:ext cx="1661822" cy="13848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356" y="1298713"/>
            <a:ext cx="7626625" cy="4240697"/>
          </a:xfrm>
          <a:ln w="57150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i="1" dirty="0" smtClean="0">
                <a:solidFill>
                  <a:srgbClr val="FF0000"/>
                </a:solidFill>
              </a:rPr>
              <a:t>Action Plans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Each goal has a specific action plan that helped define, what we meant.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Strategic planning was an active exercise, everyone contributed in advance and we had dialogue on our ideas (not brainstorming).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indent="0">
              <a:buNone/>
            </a:pPr>
            <a:r>
              <a:rPr lang="en-US" sz="2000" b="1" i="1" dirty="0" smtClean="0">
                <a:solidFill>
                  <a:srgbClr val="FF0000"/>
                </a:solidFill>
              </a:rPr>
              <a:t>Outcomes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Team was involved in the transition to a Career Centre and what our goals would be.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We collectively developed metrics to present to our leadership.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Goals were specific, timely and identified who was the lead.</a:t>
            </a:r>
          </a:p>
          <a:p>
            <a:pPr>
              <a:buAutoNum type="arabicPeriod"/>
            </a:pPr>
            <a:endParaRPr lang="en-US" sz="1600" dirty="0" smtClean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23204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13" y="4664765"/>
            <a:ext cx="2309423" cy="2051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Questions to take back with you: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What are the strategic goals </a:t>
            </a:r>
            <a:r>
              <a:rPr lang="en-US" sz="2000" dirty="0" smtClean="0"/>
              <a:t>for </a:t>
            </a:r>
            <a:r>
              <a:rPr lang="en-US" sz="2000" dirty="0"/>
              <a:t>your Faculty or Campus?</a:t>
            </a:r>
          </a:p>
          <a:p>
            <a:pPr marL="1371600" lvl="3" indent="0">
              <a:buClr>
                <a:srgbClr val="FF0000"/>
              </a:buClr>
              <a:buNone/>
            </a:pPr>
            <a:endParaRPr lang="en-US" i="1" dirty="0"/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Who do you provide services for? (audience)</a:t>
            </a:r>
          </a:p>
          <a:p>
            <a:pPr marL="1371600" lvl="3" indent="0">
              <a:buClr>
                <a:srgbClr val="FF0000"/>
              </a:buClr>
              <a:buNone/>
            </a:pPr>
            <a:endParaRPr lang="en-US" dirty="0"/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What service model can you sustain?</a:t>
            </a:r>
          </a:p>
          <a:p>
            <a:pPr marL="0" indent="0">
              <a:buNone/>
            </a:pPr>
            <a:r>
              <a:rPr lang="en-US" sz="2000" i="1" dirty="0" smtClean="0"/>
              <a:t>	</a:t>
            </a:r>
          </a:p>
          <a:p>
            <a:pPr marL="0" indent="0" algn="ctr">
              <a:buNone/>
            </a:pPr>
            <a:r>
              <a:rPr lang="en-US" sz="1400" i="1" dirty="0" smtClean="0"/>
              <a:t>Ask these 3 questions of a partner in the room. This is your starting point.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209144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77" y="3966085"/>
            <a:ext cx="2318273" cy="1931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93944"/>
            <a:ext cx="8229600" cy="4875284"/>
          </a:xfrm>
        </p:spPr>
        <p:txBody>
          <a:bodyPr/>
          <a:lstStyle/>
          <a:p>
            <a:pPr marL="0" indent="0">
              <a:buNone/>
            </a:pPr>
            <a:r>
              <a:rPr lang="en-US" sz="2000" b="1" i="1" dirty="0" smtClean="0">
                <a:solidFill>
                  <a:srgbClr val="FF0000"/>
                </a:solidFill>
              </a:rPr>
              <a:t>	Goal: 500 Internship positions for 2017-2018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Actual</a:t>
            </a:r>
            <a:r>
              <a:rPr lang="en-US" sz="1800" dirty="0" smtClean="0"/>
              <a:t>: 417 Internship placements for 2017-2018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Comparison</a:t>
            </a:r>
            <a:r>
              <a:rPr lang="en-US" sz="1800" dirty="0" smtClean="0"/>
              <a:t>: 363 Internship total placements 2016-2017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Accomplished</a:t>
            </a:r>
            <a:r>
              <a:rPr lang="en-US" sz="1800" dirty="0" smtClean="0"/>
              <a:t>: 15% increase over 2016</a:t>
            </a:r>
          </a:p>
          <a:p>
            <a:pPr marL="457200" lvl="1" indent="0">
              <a:buNone/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Year to Date (tracked weekly) April 25, 2018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337 Internship placements 2018 vs. 273 Internship placements same time 2017 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54.5% eligible internship students placed vs. 44.2% 2017-2018 same time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173071"/>
              </p:ext>
            </p:extLst>
          </p:nvPr>
        </p:nvGraphicFramePr>
        <p:xfrm>
          <a:off x="2575849" y="4048749"/>
          <a:ext cx="5679692" cy="203498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160347">
                  <a:extLst>
                    <a:ext uri="{9D8B030D-6E8A-4147-A177-3AD203B41FA5}">
                      <a16:colId xmlns:a16="http://schemas.microsoft.com/office/drawing/2014/main" val="1163561250"/>
                    </a:ext>
                  </a:extLst>
                </a:gridCol>
                <a:gridCol w="1259212">
                  <a:extLst>
                    <a:ext uri="{9D8B030D-6E8A-4147-A177-3AD203B41FA5}">
                      <a16:colId xmlns:a16="http://schemas.microsoft.com/office/drawing/2014/main" val="482448279"/>
                    </a:ext>
                  </a:extLst>
                </a:gridCol>
                <a:gridCol w="1086711">
                  <a:extLst>
                    <a:ext uri="{9D8B030D-6E8A-4147-A177-3AD203B41FA5}">
                      <a16:colId xmlns:a16="http://schemas.microsoft.com/office/drawing/2014/main" val="2144308704"/>
                    </a:ext>
                  </a:extLst>
                </a:gridCol>
                <a:gridCol w="1086711">
                  <a:extLst>
                    <a:ext uri="{9D8B030D-6E8A-4147-A177-3AD203B41FA5}">
                      <a16:colId xmlns:a16="http://schemas.microsoft.com/office/drawing/2014/main" val="3763434303"/>
                    </a:ext>
                  </a:extLst>
                </a:gridCol>
                <a:gridCol w="1086711">
                  <a:extLst>
                    <a:ext uri="{9D8B030D-6E8A-4147-A177-3AD203B41FA5}">
                      <a16:colId xmlns:a16="http://schemas.microsoft.com/office/drawing/2014/main" val="4161820932"/>
                    </a:ext>
                  </a:extLst>
                </a:gridCol>
              </a:tblGrid>
              <a:tr h="4447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INTAKE &amp; JOB STATS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smtClean="0">
                          <a:solidFill>
                            <a:srgbClr val="00B0F0"/>
                          </a:solidFill>
                          <a:effectLst/>
                        </a:rPr>
                        <a:t>SAME WEEK 2017</a:t>
                      </a:r>
                      <a:endParaRPr lang="en-US" sz="1000" b="1" i="0" u="none" strike="noStrike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Last Week</a:t>
                      </a:r>
                      <a:endParaRPr lang="en-US" sz="1000" b="1" i="0" u="none" strike="noStrike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00B0F0"/>
                          </a:solidFill>
                          <a:effectLst/>
                          <a:latin typeface="Calibri" panose="020F0502020204030204" pitchFamily="34" charset="0"/>
                        </a:rPr>
                        <a:t>This Week</a:t>
                      </a:r>
                      <a:endParaRPr lang="en-US" sz="1000" b="1" i="0" u="none" strike="noStrike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507501"/>
                  </a:ext>
                </a:extLst>
              </a:tr>
              <a:tr h="1836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 dirty="0" smtClean="0">
                          <a:effectLst/>
                        </a:rPr>
                        <a:t>April 24, 2017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 dirty="0" smtClean="0">
                          <a:effectLst/>
                        </a:rPr>
                        <a:t>April 16 2018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1" u="none" strike="noStrike" dirty="0" smtClean="0">
                          <a:effectLst/>
                        </a:rPr>
                        <a:t>April 23, 2018</a:t>
                      </a:r>
                    </a:p>
                  </a:txBody>
                  <a:tcPr marL="0" marR="0" marT="0" marB="0" anchor="ctr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287075"/>
                  </a:ext>
                </a:extLst>
              </a:tr>
              <a:tr h="3672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</a:rPr>
                        <a:t>Students </a:t>
                      </a:r>
                      <a:r>
                        <a:rPr lang="en-US" sz="1000" u="none" strike="noStrike" dirty="0" smtClean="0">
                          <a:effectLst/>
                        </a:rPr>
                        <a:t>approved to program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620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620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effectLst/>
                        </a:rPr>
                        <a:t>621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037691"/>
                  </a:ext>
                </a:extLst>
              </a:tr>
              <a:tr h="3672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</a:rPr>
                        <a:t>Job Postings </a:t>
                      </a:r>
                      <a:endParaRPr lang="en-US" sz="1000" u="none" strike="noStrike" dirty="0" smtClean="0">
                        <a:effectLst/>
                      </a:endParaRPr>
                    </a:p>
                    <a:p>
                      <a:pPr algn="r" fontAlgn="ctr"/>
                      <a:r>
                        <a:rPr lang="en-US" sz="1000" u="none" strike="noStrike" dirty="0" smtClean="0">
                          <a:effectLst/>
                        </a:rPr>
                        <a:t>(Active/ Total YTD)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17/472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11/749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8/760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141033"/>
                  </a:ext>
                </a:extLst>
              </a:tr>
              <a:tr h="367266"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Students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hired for Internship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865343"/>
                  </a:ext>
                </a:extLst>
              </a:tr>
              <a:tr h="2018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</a:rPr>
                        <a:t>Actual </a:t>
                      </a:r>
                      <a:r>
                        <a:rPr lang="en-US" sz="1000" u="none" strike="noStrike" dirty="0" smtClean="0">
                          <a:effectLst/>
                        </a:rPr>
                        <a:t>Internship</a:t>
                      </a:r>
                      <a:r>
                        <a:rPr lang="en-US" sz="10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000" u="none" strike="noStrike" dirty="0" smtClean="0">
                          <a:effectLst/>
                        </a:rPr>
                        <a:t>Positions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972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1290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1304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969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168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1370" y="1154349"/>
            <a:ext cx="6235430" cy="5093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 smtClean="0">
                <a:solidFill>
                  <a:srgbClr val="FF0000"/>
                </a:solidFill>
              </a:rPr>
              <a:t>Possible Goals for the Career Centre: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Student interaction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Student satisfaction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Job placement rates (co-op, summer, internship)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Work integrated learning experience 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i="1" dirty="0" smtClean="0">
                <a:solidFill>
                  <a:srgbClr val="FF0000"/>
                </a:solidFill>
              </a:rPr>
              <a:t>What can you report on?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Job Placement Rates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Positions posted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Student satisfaction survey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Industry partner survey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Academic faculty engagement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Graduate survey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25" y="4296718"/>
            <a:ext cx="2201693" cy="22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99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99930"/>
            <a:ext cx="8461513" cy="5353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Communication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Positive &amp; persistent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Focus on improvement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Celebrate success: internal &amp; external to team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Insist upon stretch goals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552" y="1076708"/>
            <a:ext cx="2285999" cy="1904999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3916780"/>
              </p:ext>
            </p:extLst>
          </p:nvPr>
        </p:nvGraphicFramePr>
        <p:xfrm>
          <a:off x="972764" y="3138790"/>
          <a:ext cx="7393023" cy="3404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1873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7226" y="4033736"/>
            <a:ext cx="3800272" cy="18753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1403412"/>
            <a:ext cx="3913632" cy="45056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Best Practices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Relationship with academic faculty is as important as what you do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Successful communication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Timely, accurate, responsive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Delivery methods include: e-mail, in person, quarterly updates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2000" i="1" dirty="0" smtClean="0"/>
              <a:t>Table Discussion</a:t>
            </a:r>
            <a:endParaRPr lang="en-US" sz="2000" i="1" dirty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What communication can your Career Centre:</a:t>
            </a:r>
          </a:p>
          <a:p>
            <a:pPr marL="0" indent="0">
              <a:buNone/>
            </a:pP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r>
              <a:rPr lang="en-US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STOP</a:t>
            </a:r>
          </a:p>
          <a:p>
            <a:pPr marL="0" indent="0">
              <a:buNone/>
            </a:pPr>
            <a:r>
              <a:rPr lang="en-US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	START</a:t>
            </a:r>
          </a:p>
          <a:p>
            <a:pPr marL="0" indent="0">
              <a:buNone/>
            </a:pPr>
            <a:r>
              <a:rPr lang="en-US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	CONTINUE</a:t>
            </a:r>
          </a:p>
        </p:txBody>
      </p:sp>
      <p:pic>
        <p:nvPicPr>
          <p:cNvPr id="3074" name="Picture 2" descr="Image result for communication word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651" y="1403412"/>
            <a:ext cx="4539101" cy="4505643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48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34" y="979663"/>
            <a:ext cx="1820266" cy="1516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Engineering Career Centre example:</a:t>
            </a:r>
          </a:p>
          <a:p>
            <a:pPr marL="0" indent="0">
              <a:buNone/>
            </a:pP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STOP 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cs typeface="Aharoni" panose="02010803020104030203" pitchFamily="2" charset="-79"/>
              </a:rPr>
              <a:t>Internship student reports as the academic component (2015) which meant no marking for academic faculty, created new online modules for professional skills</a:t>
            </a:r>
          </a:p>
          <a:p>
            <a:pPr marL="457200" lvl="1" indent="0">
              <a:buClr>
                <a:srgbClr val="FF0000"/>
              </a:buClr>
              <a:buNone/>
            </a:pPr>
            <a:r>
              <a:rPr lang="en-US" sz="1600" dirty="0" smtClean="0">
                <a:cs typeface="Aharoni" panose="02010803020104030203" pitchFamily="2" charset="-79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cs typeface="Aharoni" panose="02010803020104030203" pitchFamily="2" charset="-79"/>
              </a:rPr>
              <a:t>Providing quarterly updates via e-mail, in person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cs typeface="Aharoni" panose="02010803020104030203" pitchFamily="2" charset="-79"/>
              </a:rPr>
              <a:t>Fall yearly attendance at Faculty Department Meetings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cs typeface="Aharoni" panose="02010803020104030203" pitchFamily="2" charset="-79"/>
              </a:rPr>
              <a:t>Follow-up on potential contacts, academic faculty travel packages created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cs typeface="Aharoni" panose="02010803020104030203" pitchFamily="2" charset="-79"/>
              </a:rPr>
              <a:t>Publishing goals for internship, talking about challenges</a:t>
            </a:r>
          </a:p>
          <a:p>
            <a:pPr marL="457200" lvl="1" indent="0">
              <a:buClr>
                <a:srgbClr val="FF0000"/>
              </a:buClr>
              <a:buNone/>
            </a:pPr>
            <a:endParaRPr lang="en-US" sz="1600" dirty="0" smtClean="0">
              <a:cs typeface="Aharoni" panose="02010803020104030203" pitchFamily="2" charset="-79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CONTINUE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cs typeface="Aharoni" panose="02010803020104030203" pitchFamily="2" charset="-79"/>
              </a:rPr>
              <a:t>Weekly tracking for internship, site visits, jobs posted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cs typeface="Aharoni" panose="02010803020104030203" pitchFamily="2" charset="-79"/>
              </a:rPr>
              <a:t>Recognition of each team member contribution, we are as strong as our weakest link</a:t>
            </a:r>
            <a:endParaRPr lang="en-US" sz="1600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4491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Expectations</a:t>
            </a:r>
            <a:endParaRPr lang="en-US" dirty="0"/>
          </a:p>
        </p:txBody>
      </p:sp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89" y="1141144"/>
            <a:ext cx="7742820" cy="3445403"/>
          </a:xfrm>
          <a:prstGeom prst="rect">
            <a:avLst/>
          </a:prstGeom>
          <a:noFill/>
          <a:ln w="25400" algn="ctr">
            <a:solidFill>
              <a:srgbClr val="231F2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3272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31F20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52" y="3098800"/>
            <a:ext cx="8314314" cy="3104445"/>
          </a:xfrm>
          <a:prstGeom prst="rect">
            <a:avLst/>
          </a:prstGeom>
          <a:noFill/>
          <a:ln w="25400" algn="ctr">
            <a:solidFill>
              <a:srgbClr val="231F2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3272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31F20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2" y="1402291"/>
            <a:ext cx="4363085" cy="4380442"/>
          </a:xfrm>
          <a:prstGeom prst="rect">
            <a:avLst/>
          </a:prstGeom>
          <a:noFill/>
          <a:ln w="25400" algn="ctr">
            <a:solidFill>
              <a:srgbClr val="231F2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3272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31F20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692867"/>
              </p:ext>
            </p:extLst>
          </p:nvPr>
        </p:nvGraphicFramePr>
        <p:xfrm>
          <a:off x="2060160" y="1666438"/>
          <a:ext cx="5592687" cy="3728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Acrobat Document" r:id="rId6" imgW="2743177" imgH="1828800" progId="Acrobat.Document.2017">
                  <p:embed/>
                </p:oleObj>
              </mc:Choice>
              <mc:Fallback>
                <p:oleObj name="Acrobat Document" r:id="rId6" imgW="2743177" imgH="1828800" progId="Acrobat.Document.2017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60160" y="1666438"/>
                        <a:ext cx="5592687" cy="37284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068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Expectations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Campus Partnerships are key, find champions for your vision.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Resources are limited, how you leverage them is not.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042" y="3378198"/>
            <a:ext cx="3928534" cy="2946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24" y="4357992"/>
            <a:ext cx="2306334" cy="230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4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628" y="4766553"/>
            <a:ext cx="2375044" cy="1979203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596929"/>
              </p:ext>
            </p:extLst>
          </p:nvPr>
        </p:nvGraphicFramePr>
        <p:xfrm>
          <a:off x="457200" y="1185472"/>
          <a:ext cx="4055533" cy="5248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Acrobat Document" r:id="rId4" imgW="11658594" imgH="15087600" progId="Acrobat.Document.2017">
                  <p:embed/>
                </p:oleObj>
              </mc:Choice>
              <mc:Fallback>
                <p:oleObj name="Acrobat Document" r:id="rId4" imgW="11658594" imgH="15087600" progId="Acrobat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1185472"/>
                        <a:ext cx="4055533" cy="52488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Expectations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Career Pop-Ups </a:t>
            </a:r>
            <a:r>
              <a:rPr lang="en-US" sz="2000" i="1" dirty="0" smtClean="0"/>
              <a:t>vs.</a:t>
            </a:r>
            <a:r>
              <a:rPr lang="en-US" sz="2000" dirty="0" smtClean="0"/>
              <a:t> Appointment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Panel Speaking events </a:t>
            </a:r>
            <a:r>
              <a:rPr lang="en-US" sz="2000" i="1" dirty="0" smtClean="0"/>
              <a:t>vs. </a:t>
            </a:r>
            <a:r>
              <a:rPr lang="en-US" sz="2000" dirty="0" smtClean="0"/>
              <a:t>filling massive auditorium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Coffee Chats </a:t>
            </a:r>
            <a:r>
              <a:rPr lang="en-US" sz="2000" i="1" dirty="0" smtClean="0"/>
              <a:t>vs. </a:t>
            </a:r>
            <a:r>
              <a:rPr lang="en-US" sz="2000" dirty="0" smtClean="0"/>
              <a:t>presentations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Encouragement &amp; engagements </a:t>
            </a:r>
            <a:r>
              <a:rPr lang="en-US" sz="2000" i="1" dirty="0" smtClean="0"/>
              <a:t>vs. </a:t>
            </a:r>
            <a:r>
              <a:rPr lang="en-US" sz="2000" dirty="0" smtClean="0"/>
              <a:t>strict rule following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Service focused results that we can verify with metrics </a:t>
            </a:r>
            <a:r>
              <a:rPr lang="en-US" sz="2000" i="1" dirty="0" smtClean="0"/>
              <a:t>vs. </a:t>
            </a:r>
            <a:r>
              <a:rPr lang="en-US" sz="2000" dirty="0" smtClean="0"/>
              <a:t>metrics only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BHAG drives us all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1119515"/>
            <a:ext cx="4304242" cy="6397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 we did differently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0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Introduction</a:t>
            </a:r>
          </a:p>
          <a:p>
            <a:pPr marL="914400" lvl="1" indent="-514350">
              <a:buFont typeface="+mj-lt"/>
              <a:buAutoNum type="arabicParenR"/>
            </a:pPr>
            <a:endParaRPr lang="en-US" b="1" dirty="0" smtClean="0">
              <a:solidFill>
                <a:srgbClr val="FF0000"/>
              </a:solidFill>
            </a:endParaRPr>
          </a:p>
          <a:p>
            <a:pPr marL="400050" lvl="1" indent="0">
              <a:buClr>
                <a:srgbClr val="FF0000"/>
              </a:buClr>
              <a:buNone/>
            </a:pPr>
            <a:r>
              <a:rPr lang="en-US" b="1" dirty="0" smtClean="0"/>
              <a:t>Jenny Cruickshank</a:t>
            </a:r>
          </a:p>
          <a:p>
            <a:pPr lvl="2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Leader of the Engineering Career Centre team, focused on career skills for engineering students and engaging with student, community, industry and academic faculty.</a:t>
            </a:r>
          </a:p>
          <a:p>
            <a:pPr lvl="2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Career in Human Resources; graduated from the University of Toronto &amp; Fanshawe College and am a Certified Professional Human Resources (CPHR).  </a:t>
            </a:r>
          </a:p>
          <a:p>
            <a:pPr lvl="2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hlinkClick r:id="rId2"/>
              </a:rPr>
              <a:t>Jenny.Cruickshank@ucalgary.ca</a:t>
            </a:r>
            <a:r>
              <a:rPr lang="en-US" dirty="0" smtClean="0"/>
              <a:t> </a:t>
            </a:r>
          </a:p>
          <a:p>
            <a:pPr marL="400050" lvl="1" indent="0">
              <a:buClr>
                <a:srgbClr val="FF0000"/>
              </a:buClr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400050" lvl="1" indent="0">
              <a:buClr>
                <a:srgbClr val="FF0000"/>
              </a:buClr>
              <a:buNone/>
            </a:pPr>
            <a:r>
              <a:rPr lang="en-US" i="1" dirty="0" smtClean="0">
                <a:solidFill>
                  <a:srgbClr val="FF0000"/>
                </a:solidFill>
              </a:rPr>
              <a:t>By a show of hands, who is with us today?</a:t>
            </a:r>
            <a:endParaRPr lang="en-US" i="1" dirty="0">
              <a:solidFill>
                <a:srgbClr val="FF0000"/>
              </a:solidFill>
            </a:endParaRPr>
          </a:p>
          <a:p>
            <a:pPr marL="914400" lvl="1" indent="-5143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b="1" dirty="0" smtClean="0"/>
              <a:t>Employers</a:t>
            </a:r>
          </a:p>
          <a:p>
            <a:pPr marL="914400" lvl="1" indent="-5143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b="1" dirty="0" smtClean="0"/>
              <a:t>Educators</a:t>
            </a:r>
          </a:p>
          <a:p>
            <a:pPr marL="914400" lvl="1" indent="-5143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b="1" dirty="0" smtClean="0"/>
              <a:t>Independent Career Professional</a:t>
            </a:r>
          </a:p>
          <a:p>
            <a:pPr marL="914400" lvl="1" indent="-5143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b="1" dirty="0" smtClean="0"/>
              <a:t>Learners</a:t>
            </a:r>
            <a:endParaRPr lang="en-US" sz="2000" dirty="0" smtClean="0"/>
          </a:p>
          <a:p>
            <a:pPr marL="914400" lvl="1" indent="-514350">
              <a:buFont typeface="+mj-lt"/>
              <a:buAutoNum type="arabicParenR"/>
            </a:pPr>
            <a:endParaRPr lang="en-US" dirty="0" smtClean="0"/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rabicParenR"/>
            </a:pPr>
            <a:endParaRPr lang="en-US" dirty="0" smtClean="0"/>
          </a:p>
          <a:p>
            <a:pPr marL="914400" lvl="1" indent="-514350">
              <a:buFont typeface="+mj-lt"/>
              <a:buAutoNum type="arabicParenR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413" y="4156954"/>
            <a:ext cx="2699587" cy="239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5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8005" y="0"/>
            <a:ext cx="7067261" cy="903462"/>
          </a:xfrm>
        </p:spPr>
        <p:txBody>
          <a:bodyPr>
            <a:normAutofit/>
          </a:bodyPr>
          <a:lstStyle/>
          <a:p>
            <a:r>
              <a:rPr lang="en-US" dirty="0" smtClean="0"/>
              <a:t>Expectations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91066" y="4682067"/>
            <a:ext cx="8356599" cy="168963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Each academic year means students who require different levels of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Career-Chats did not resonate with </a:t>
            </a:r>
            <a:r>
              <a:rPr lang="en-US" sz="2000" dirty="0" smtClean="0"/>
              <a:t>students (title)</a:t>
            </a: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Marketing campaign did not provide </a:t>
            </a:r>
            <a:r>
              <a:rPr lang="en-US" sz="2000" dirty="0" smtClean="0"/>
              <a:t>results (suspended)</a:t>
            </a:r>
            <a:endParaRPr lang="en-US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When you think you’ve got it settled, the cohort of students changes and expectations change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146916" y="3997503"/>
            <a:ext cx="3632279" cy="6397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Things </a:t>
            </a:r>
            <a:r>
              <a:rPr lang="en-US" dirty="0" smtClean="0">
                <a:solidFill>
                  <a:srgbClr val="FF0000"/>
                </a:solidFill>
              </a:rPr>
              <a:t>learned from: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384836"/>
              </p:ext>
            </p:extLst>
          </p:nvPr>
        </p:nvGraphicFramePr>
        <p:xfrm>
          <a:off x="3954292" y="1151084"/>
          <a:ext cx="4893373" cy="316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Acrobat Document" r:id="rId3" imgW="3886138" imgH="2514600" progId="Acrobat.Document.2017">
                  <p:embed/>
                </p:oleObj>
              </mc:Choice>
              <mc:Fallback>
                <p:oleObj name="Acrobat Document" r:id="rId3" imgW="3886138" imgH="2514600" progId="Acrobat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4292" y="1151084"/>
                        <a:ext cx="4893373" cy="316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13" y="1222729"/>
            <a:ext cx="1695569" cy="1695569"/>
          </a:xfrm>
        </p:spPr>
      </p:pic>
    </p:spTree>
    <p:extLst>
      <p:ext uri="{BB962C8B-B14F-4D97-AF65-F5344CB8AC3E}">
        <p14:creationId xmlns:p14="http://schemas.microsoft.com/office/powerpoint/2010/main" val="172211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933" y="4918363"/>
            <a:ext cx="2023946" cy="17979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1" indent="-514350">
              <a:buFont typeface="+mj-lt"/>
              <a:buAutoNum type="arabicParenR"/>
            </a:pPr>
            <a:r>
              <a:rPr lang="en-US" b="1" dirty="0">
                <a:solidFill>
                  <a:srgbClr val="FF0000"/>
                </a:solidFill>
              </a:rPr>
              <a:t>Goals</a:t>
            </a:r>
            <a:r>
              <a:rPr lang="en-US" dirty="0"/>
              <a:t>: Build a bridge from academic learning to work integrated learning &amp; graduate career ready professionals</a:t>
            </a:r>
          </a:p>
          <a:p>
            <a:pPr marL="914400" lvl="1" indent="-514350">
              <a:buFont typeface="+mj-lt"/>
              <a:buAutoNum type="arabicParenR"/>
            </a:pPr>
            <a:endParaRPr lang="en-US" b="1" dirty="0">
              <a:solidFill>
                <a:srgbClr val="FF0000"/>
              </a:solidFill>
            </a:endParaRPr>
          </a:p>
          <a:p>
            <a:pPr marL="914400" lvl="1" indent="-514350">
              <a:buFont typeface="+mj-lt"/>
              <a:buAutoNum type="arabicParenR"/>
            </a:pPr>
            <a:r>
              <a:rPr lang="en-US" b="1" dirty="0">
                <a:solidFill>
                  <a:srgbClr val="FF0000"/>
                </a:solidFill>
              </a:rPr>
              <a:t>Metrics</a:t>
            </a:r>
            <a:r>
              <a:rPr lang="en-US" dirty="0"/>
              <a:t>: </a:t>
            </a:r>
            <a:r>
              <a:rPr lang="en-US" dirty="0" smtClean="0"/>
              <a:t>measure your impact.</a:t>
            </a:r>
            <a:endParaRPr lang="en-US" dirty="0"/>
          </a:p>
          <a:p>
            <a:pPr marL="914400" lvl="1" indent="-514350">
              <a:buFont typeface="+mj-lt"/>
              <a:buAutoNum type="arabicParenR"/>
            </a:pPr>
            <a:endParaRPr lang="en-US" b="1" dirty="0">
              <a:solidFill>
                <a:srgbClr val="FF0000"/>
              </a:solidFill>
            </a:endParaRPr>
          </a:p>
          <a:p>
            <a:pPr marL="914400" lvl="1" indent="-514350">
              <a:buFont typeface="+mj-lt"/>
              <a:buAutoNum type="arabicParenR"/>
            </a:pPr>
            <a:r>
              <a:rPr lang="en-US" b="1" dirty="0">
                <a:solidFill>
                  <a:srgbClr val="FF0000"/>
                </a:solidFill>
              </a:rPr>
              <a:t>Communication:</a:t>
            </a:r>
            <a:r>
              <a:rPr lang="en-US" dirty="0"/>
              <a:t> </a:t>
            </a:r>
            <a:r>
              <a:rPr lang="en-US" dirty="0" smtClean="0"/>
              <a:t>broadcast the impact loudly!</a:t>
            </a:r>
          </a:p>
          <a:p>
            <a:pPr marL="914400" lvl="1" indent="-514350">
              <a:buFont typeface="+mj-lt"/>
              <a:buAutoNum type="arabicParenR"/>
            </a:pPr>
            <a:endParaRPr lang="en-US" dirty="0" smtClean="0"/>
          </a:p>
          <a:p>
            <a:pPr marL="914400" lvl="1" indent="-514350">
              <a:buFont typeface="+mj-lt"/>
              <a:buAutoNum type="arabicParenR"/>
            </a:pPr>
            <a:r>
              <a:rPr lang="en-US" b="1" i="1" dirty="0" smtClean="0">
                <a:solidFill>
                  <a:srgbClr val="FF0000"/>
                </a:solidFill>
              </a:rPr>
              <a:t>Enjoy what you do, influencing students &amp; their careers.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61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Image result for big hairy audacious goal red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47875" y="-2009017"/>
            <a:ext cx="4152900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013" y="995464"/>
            <a:ext cx="3959915" cy="5248081"/>
          </a:xfrm>
        </p:spPr>
      </p:pic>
    </p:spTree>
    <p:extLst>
      <p:ext uri="{BB962C8B-B14F-4D97-AF65-F5344CB8AC3E}">
        <p14:creationId xmlns:p14="http://schemas.microsoft.com/office/powerpoint/2010/main" val="389371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326" y="1010909"/>
            <a:ext cx="1559961" cy="11414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69" y="1987826"/>
            <a:ext cx="7957930" cy="400215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914400" lvl="1" indent="-514350">
              <a:buFont typeface="+mj-lt"/>
              <a:buAutoNum type="arabicParenR"/>
            </a:pPr>
            <a:endParaRPr lang="en-US" b="1" dirty="0" smtClean="0">
              <a:solidFill>
                <a:srgbClr val="FF0000"/>
              </a:solidFill>
            </a:endParaRPr>
          </a:p>
          <a:p>
            <a:pPr marL="914400" lvl="1" indent="-514350">
              <a:buFont typeface="+mj-lt"/>
              <a:buAutoNum type="arabicParenR"/>
            </a:pPr>
            <a:r>
              <a:rPr lang="en-US" b="1" dirty="0" smtClean="0">
                <a:solidFill>
                  <a:srgbClr val="FF0000"/>
                </a:solidFill>
              </a:rPr>
              <a:t>Goals</a:t>
            </a:r>
            <a:r>
              <a:rPr lang="en-US" dirty="0" smtClean="0"/>
              <a:t>: Build a bridge from academic learning to work integrated learning &amp; graduate career-ready professionals</a:t>
            </a:r>
          </a:p>
          <a:p>
            <a:pPr marL="914400" lvl="1" indent="-514350">
              <a:buFont typeface="+mj-lt"/>
              <a:buAutoNum type="arabicParenR"/>
            </a:pPr>
            <a:endParaRPr lang="en-US" b="1" dirty="0">
              <a:solidFill>
                <a:srgbClr val="FF0000"/>
              </a:solidFill>
            </a:endParaRPr>
          </a:p>
          <a:p>
            <a:pPr marL="914400" lvl="1" indent="-514350">
              <a:buFont typeface="+mj-lt"/>
              <a:buAutoNum type="arabicParenR"/>
            </a:pPr>
            <a:r>
              <a:rPr lang="en-US" b="1" dirty="0" smtClean="0">
                <a:solidFill>
                  <a:srgbClr val="FF0000"/>
                </a:solidFill>
              </a:rPr>
              <a:t>Metrics</a:t>
            </a:r>
            <a:r>
              <a:rPr lang="en-US" dirty="0" smtClean="0"/>
              <a:t>: measure what Career </a:t>
            </a:r>
            <a:r>
              <a:rPr lang="en-US" dirty="0" smtClean="0"/>
              <a:t>Centre’s </a:t>
            </a:r>
            <a:r>
              <a:rPr lang="en-US" dirty="0" smtClean="0"/>
              <a:t>contribute</a:t>
            </a:r>
          </a:p>
          <a:p>
            <a:pPr marL="914400" lvl="1" indent="-514350">
              <a:buFont typeface="+mj-lt"/>
              <a:buAutoNum type="arabicParenR"/>
            </a:pPr>
            <a:endParaRPr lang="en-US" b="1" dirty="0" smtClean="0">
              <a:solidFill>
                <a:srgbClr val="FF0000"/>
              </a:solidFill>
            </a:endParaRPr>
          </a:p>
          <a:p>
            <a:pPr marL="914400" lvl="1" indent="-514350">
              <a:buFont typeface="+mj-lt"/>
              <a:buAutoNum type="arabicParenR"/>
            </a:pPr>
            <a:r>
              <a:rPr lang="en-US" b="1" dirty="0" smtClean="0">
                <a:solidFill>
                  <a:srgbClr val="FF0000"/>
                </a:solidFill>
              </a:rPr>
              <a:t>Communication:</a:t>
            </a:r>
            <a:r>
              <a:rPr lang="en-US" dirty="0" smtClean="0"/>
              <a:t> Measure what Career </a:t>
            </a:r>
            <a:r>
              <a:rPr lang="en-US" dirty="0" smtClean="0"/>
              <a:t>Centre’s </a:t>
            </a:r>
            <a:r>
              <a:rPr lang="en-US" dirty="0" smtClean="0"/>
              <a:t>do &amp; communicate it properly</a:t>
            </a:r>
          </a:p>
          <a:p>
            <a:pPr marL="914400" lvl="1" indent="-514350">
              <a:buFont typeface="+mj-lt"/>
              <a:buAutoNum type="arabicParenR"/>
            </a:pPr>
            <a:endParaRPr lang="en-US" dirty="0" smtClean="0"/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 smtClean="0"/>
          </a:p>
          <a:p>
            <a:pPr marL="914400" lvl="1" indent="-514350">
              <a:buFont typeface="+mj-lt"/>
              <a:buAutoNum type="arabicParenR"/>
            </a:pPr>
            <a:endParaRPr lang="en-US" dirty="0" smtClean="0"/>
          </a:p>
          <a:p>
            <a:pPr marL="914400" lvl="1" indent="-514350">
              <a:buFont typeface="+mj-lt"/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69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71" y="1023674"/>
            <a:ext cx="7067262" cy="5300447"/>
          </a:xfrm>
        </p:spPr>
      </p:pic>
    </p:spTree>
    <p:extLst>
      <p:ext uri="{BB962C8B-B14F-4D97-AF65-F5344CB8AC3E}">
        <p14:creationId xmlns:p14="http://schemas.microsoft.com/office/powerpoint/2010/main" val="130799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95209">
            <a:off x="6509364" y="3584686"/>
            <a:ext cx="2092482" cy="2711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Define the purpose for your Career Centre</a:t>
            </a:r>
          </a:p>
          <a:p>
            <a:pPr marL="457200" lvl="1" indent="0">
              <a:buNone/>
            </a:pPr>
            <a:r>
              <a:rPr lang="en-US" sz="2000" i="1" dirty="0" smtClean="0"/>
              <a:t>Questions you must find answers to</a:t>
            </a:r>
          </a:p>
          <a:p>
            <a:pPr marL="457200" lvl="1" indent="0">
              <a:buNone/>
            </a:pPr>
            <a:endParaRPr lang="en-US" sz="2000" i="1" dirty="0" smtClean="0"/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What are the strategic goals </a:t>
            </a:r>
            <a:r>
              <a:rPr lang="en-US" sz="1800" dirty="0" smtClean="0"/>
              <a:t>for </a:t>
            </a:r>
            <a:r>
              <a:rPr lang="en-US" sz="1800" dirty="0" smtClean="0"/>
              <a:t>your Faculty or Campus?</a:t>
            </a:r>
          </a:p>
          <a:p>
            <a:pPr lvl="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b="1" dirty="0" smtClean="0"/>
              <a:t>Schulich School of Engineering Strategic Plan</a:t>
            </a:r>
            <a:r>
              <a:rPr lang="en-US" sz="1600" dirty="0" smtClean="0"/>
              <a:t>: </a:t>
            </a:r>
            <a:r>
              <a:rPr lang="en-US" sz="1600" i="1" dirty="0" smtClean="0"/>
              <a:t>committed to student success, fostering diversity, research that makes a difference</a:t>
            </a:r>
          </a:p>
          <a:p>
            <a:pPr marL="1371600" lvl="3" indent="0">
              <a:buClr>
                <a:srgbClr val="FF0000"/>
              </a:buClr>
              <a:buNone/>
            </a:pPr>
            <a:endParaRPr lang="en-US" sz="1600" i="1" dirty="0" smtClean="0"/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Who do you provide services for? (audience)</a:t>
            </a:r>
          </a:p>
          <a:p>
            <a:pPr lvl="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Students – current, future, new graduates</a:t>
            </a:r>
          </a:p>
          <a:p>
            <a:pPr lvl="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Industry Partners </a:t>
            </a:r>
          </a:p>
          <a:p>
            <a:pPr lvl="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Academic Faculty </a:t>
            </a:r>
          </a:p>
          <a:p>
            <a:pPr lvl="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Broader University Community</a:t>
            </a:r>
          </a:p>
          <a:p>
            <a:pPr marL="1371600" lvl="3" indent="0">
              <a:buClr>
                <a:srgbClr val="FF0000"/>
              </a:buClr>
              <a:buNone/>
            </a:pPr>
            <a:endParaRPr lang="en-US" sz="1600" dirty="0"/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What service model can you sustain?</a:t>
            </a:r>
          </a:p>
          <a:p>
            <a:pPr lvl="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i="1" dirty="0" smtClean="0"/>
              <a:t>Stop, Start, Continue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i="1" dirty="0"/>
          </a:p>
          <a:p>
            <a:pPr marL="457200" lvl="1" indent="0">
              <a:buNone/>
            </a:pPr>
            <a:endParaRPr lang="en-US" sz="2000" i="1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US" sz="2000" i="1" dirty="0"/>
          </a:p>
          <a:p>
            <a:pPr marL="457200" lvl="1" indent="0">
              <a:buNone/>
            </a:pPr>
            <a:endParaRPr lang="en-US" sz="1200" i="1" dirty="0" smtClean="0"/>
          </a:p>
        </p:txBody>
      </p:sp>
    </p:spTree>
    <p:extLst>
      <p:ext uri="{BB962C8B-B14F-4D97-AF65-F5344CB8AC3E}">
        <p14:creationId xmlns:p14="http://schemas.microsoft.com/office/powerpoint/2010/main" val="349858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Define the purpose for your Career Centre</a:t>
            </a:r>
          </a:p>
          <a:p>
            <a:pPr marL="457200" lvl="1" indent="0">
              <a:buNone/>
            </a:pPr>
            <a:endParaRPr lang="en-US" sz="2000" i="1" dirty="0" smtClean="0"/>
          </a:p>
          <a:p>
            <a:pPr marL="457200" lvl="1" indent="0">
              <a:buNone/>
            </a:pPr>
            <a:r>
              <a:rPr lang="en-US" sz="2000" b="1" i="1" dirty="0" smtClean="0"/>
              <a:t>How to obtain this information?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Speak to staff team; understand what has been done and why.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SWOT – strength, weakness, opportunity, threats analysis – we did this as a unit in the first month I started, listening to the team was the easiest source of information.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Program documents or reports, any previous program reviews.</a:t>
            </a:r>
          </a:p>
          <a:p>
            <a:pPr marL="914400" lvl="2" indent="0">
              <a:buClr>
                <a:srgbClr val="FF0000"/>
              </a:buClr>
              <a:buNone/>
            </a:pPr>
            <a:endParaRPr lang="en-US" sz="1800" dirty="0" smtClean="0"/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Ask students.</a:t>
            </a:r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lvl="2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lvl="1" indent="0">
              <a:buNone/>
            </a:pPr>
            <a:endParaRPr lang="en-US" sz="2000" i="1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US" sz="2000" i="1" dirty="0"/>
          </a:p>
          <a:p>
            <a:pPr marL="457200" lvl="1" indent="0">
              <a:buNone/>
            </a:pPr>
            <a:endParaRPr lang="en-US" sz="1200" i="1" dirty="0" smtClean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8154" y="1099930"/>
            <a:ext cx="1714178" cy="171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78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01" y="5090809"/>
            <a:ext cx="1763739" cy="13228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6313" y="1205948"/>
            <a:ext cx="7739269" cy="5207665"/>
          </a:xfrm>
          <a:effectLst>
            <a:softEdge rad="127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/>
              <a:t>Insight Into Impressive Practices in Career Services</a:t>
            </a:r>
            <a:r>
              <a:rPr lang="en-US" sz="2000" dirty="0"/>
              <a:t> Peter Dietsche, Feb 2017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i="1" dirty="0">
                <a:hlinkClick r:id="rId3"/>
              </a:rPr>
              <a:t>http://ceric.ca/resource/insight-impressive-practices-career-services-reference-guide/</a:t>
            </a:r>
            <a:r>
              <a:rPr lang="en-US" sz="1200" i="1" dirty="0"/>
              <a:t>   Published Feb </a:t>
            </a:r>
            <a:r>
              <a:rPr lang="en-US" sz="1200" i="1" dirty="0" smtClean="0"/>
              <a:t>2017</a:t>
            </a:r>
          </a:p>
          <a:p>
            <a:pPr marL="0" lvl="0" indent="0">
              <a:buNone/>
            </a:pPr>
            <a:endParaRPr lang="en-CA" sz="2000" dirty="0" smtClean="0"/>
          </a:p>
          <a:p>
            <a:pPr marL="914400" lvl="1" indent="-514350">
              <a:buClr>
                <a:schemeClr val="accent1"/>
              </a:buClr>
              <a:buFont typeface="+mj-lt"/>
              <a:buAutoNum type="arabicPeriod"/>
            </a:pPr>
            <a:r>
              <a:rPr lang="en-CA" sz="2000" dirty="0" smtClean="0"/>
              <a:t>Services </a:t>
            </a:r>
            <a:r>
              <a:rPr lang="en-CA" sz="2000" dirty="0"/>
              <a:t>are evaluated regularly</a:t>
            </a:r>
            <a:endParaRPr lang="en-US" sz="2000" dirty="0"/>
          </a:p>
          <a:p>
            <a:pPr marL="914400" lvl="1" indent="-514350">
              <a:buClr>
                <a:schemeClr val="accent1"/>
              </a:buClr>
              <a:buFont typeface="+mj-lt"/>
              <a:buAutoNum type="arabicPeriod"/>
            </a:pPr>
            <a:r>
              <a:rPr lang="en-CA" sz="2000" dirty="0"/>
              <a:t>Services outcomes are measured</a:t>
            </a:r>
            <a:endParaRPr lang="en-US" sz="2000" dirty="0"/>
          </a:p>
          <a:p>
            <a:pPr marL="914400" lvl="1" indent="-514350">
              <a:buClr>
                <a:schemeClr val="accent1"/>
              </a:buClr>
              <a:buFont typeface="+mj-lt"/>
              <a:buAutoNum type="arabicPeriod"/>
            </a:pPr>
            <a:r>
              <a:rPr lang="en-CA" sz="2000" dirty="0"/>
              <a:t>Services are delivered proactively</a:t>
            </a:r>
            <a:endParaRPr lang="en-US" sz="2000" dirty="0"/>
          </a:p>
          <a:p>
            <a:pPr marL="914400" lvl="1" indent="-514350">
              <a:buClr>
                <a:schemeClr val="accent1"/>
              </a:buClr>
              <a:buFont typeface="+mj-lt"/>
              <a:buAutoNum type="arabicPeriod"/>
            </a:pPr>
            <a:r>
              <a:rPr lang="en-CA" sz="2000" dirty="0"/>
              <a:t>Staff collaborate/partner with campus stakeholders</a:t>
            </a:r>
            <a:endParaRPr lang="en-US" sz="2000" dirty="0"/>
          </a:p>
          <a:p>
            <a:pPr marL="914400" lvl="1" indent="-514350">
              <a:buClr>
                <a:schemeClr val="accent1"/>
              </a:buClr>
              <a:buFont typeface="+mj-lt"/>
              <a:buAutoNum type="arabicPeriod"/>
            </a:pPr>
            <a:r>
              <a:rPr lang="en-CA" sz="2000" dirty="0"/>
              <a:t>Partners needs are met</a:t>
            </a:r>
            <a:endParaRPr lang="en-US" sz="2000" dirty="0"/>
          </a:p>
          <a:p>
            <a:pPr marL="914400" lvl="1" indent="-514350">
              <a:buClr>
                <a:schemeClr val="accent1"/>
              </a:buClr>
              <a:buFont typeface="+mj-lt"/>
              <a:buAutoNum type="arabicPeriod"/>
            </a:pPr>
            <a:r>
              <a:rPr lang="en-CA" sz="2000" dirty="0"/>
              <a:t>Value of services is demonstrated</a:t>
            </a:r>
            <a:endParaRPr lang="en-US" sz="2000" dirty="0"/>
          </a:p>
          <a:p>
            <a:pPr marL="914400" lvl="1" indent="-514350">
              <a:buClr>
                <a:schemeClr val="accent1"/>
              </a:buClr>
              <a:buFont typeface="+mj-lt"/>
              <a:buAutoNum type="arabicPeriod"/>
            </a:pPr>
            <a:r>
              <a:rPr lang="en-CA" sz="2000" dirty="0"/>
              <a:t>Department strategic plan aligned with institutional strategic </a:t>
            </a:r>
            <a:r>
              <a:rPr lang="en-CA" sz="2000" dirty="0" smtClean="0"/>
              <a:t>plan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399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53" y="2093269"/>
            <a:ext cx="2566621" cy="1760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6678"/>
            <a:ext cx="8229600" cy="5160846"/>
          </a:xfrm>
        </p:spPr>
        <p:txBody>
          <a:bodyPr/>
          <a:lstStyle/>
          <a:p>
            <a:pPr marL="0" indent="0" algn="ctr">
              <a:buNone/>
            </a:pPr>
            <a:endParaRPr lang="en-CA" sz="20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CA" sz="2400" b="1" i="1" dirty="0" smtClean="0">
                <a:solidFill>
                  <a:srgbClr val="FF0000"/>
                </a:solidFill>
              </a:rPr>
              <a:t>“</a:t>
            </a:r>
            <a:r>
              <a:rPr lang="en-CA" sz="2400" b="1" i="1" dirty="0">
                <a:solidFill>
                  <a:srgbClr val="FF0000"/>
                </a:solidFill>
              </a:rPr>
              <a:t>All graduates of the Schulich School of Engineering will have </a:t>
            </a:r>
            <a:r>
              <a:rPr lang="en-CA" sz="2400" b="1" i="1" dirty="0" smtClean="0">
                <a:solidFill>
                  <a:srgbClr val="FF0000"/>
                </a:solidFill>
              </a:rPr>
              <a:t>engineering </a:t>
            </a:r>
            <a:r>
              <a:rPr lang="en-CA" sz="2400" b="1" i="1" dirty="0">
                <a:solidFill>
                  <a:srgbClr val="FF0000"/>
                </a:solidFill>
              </a:rPr>
              <a:t>related employment experience”.</a:t>
            </a: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244" y="3425686"/>
            <a:ext cx="4226477" cy="316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93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488" y="1073426"/>
            <a:ext cx="1520313" cy="1689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2694" y="2457132"/>
            <a:ext cx="7043531" cy="3082278"/>
          </a:xfrm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Engineering Career Centre Established 5 Priority Areas</a:t>
            </a:r>
          </a:p>
          <a:p>
            <a:pPr marL="1257300" lvl="2" indent="-457200">
              <a:buClr>
                <a:schemeClr val="accent1"/>
              </a:buClr>
              <a:buFont typeface="+mj-lt"/>
              <a:buAutoNum type="arabicParenR"/>
            </a:pPr>
            <a:endParaRPr lang="en-US" sz="1400" dirty="0" smtClean="0"/>
          </a:p>
          <a:p>
            <a:pPr marL="1257300" lvl="2" indent="-457200">
              <a:buClr>
                <a:schemeClr val="accent1"/>
              </a:buClr>
              <a:buFont typeface="+mj-lt"/>
              <a:buAutoNum type="arabicParenR"/>
            </a:pPr>
            <a:r>
              <a:rPr lang="en-US" sz="2000" dirty="0" smtClean="0"/>
              <a:t>Work integrated learning experience</a:t>
            </a:r>
          </a:p>
          <a:p>
            <a:pPr marL="1257300" lvl="2" indent="-457200">
              <a:buClr>
                <a:schemeClr val="accent1"/>
              </a:buClr>
              <a:buFont typeface="+mj-lt"/>
              <a:buAutoNum type="arabicParenR"/>
            </a:pPr>
            <a:r>
              <a:rPr lang="en-US" sz="2000" dirty="0" smtClean="0"/>
              <a:t>Relationships with Academic Faculty</a:t>
            </a:r>
          </a:p>
          <a:p>
            <a:pPr marL="1257300" lvl="2" indent="-457200">
              <a:buClr>
                <a:schemeClr val="accent1"/>
              </a:buClr>
              <a:buFont typeface="+mj-lt"/>
              <a:buAutoNum type="arabicParenR"/>
            </a:pPr>
            <a:r>
              <a:rPr lang="en-US" sz="2000" dirty="0" smtClean="0"/>
              <a:t>Career Preparedness Programming</a:t>
            </a:r>
          </a:p>
          <a:p>
            <a:pPr marL="1257300" lvl="2" indent="-457200">
              <a:buClr>
                <a:schemeClr val="accent1"/>
              </a:buClr>
              <a:buFont typeface="+mj-lt"/>
              <a:buAutoNum type="arabicParenR"/>
            </a:pPr>
            <a:r>
              <a:rPr lang="en-US" sz="2000" dirty="0" smtClean="0"/>
              <a:t>Donor Relationships</a:t>
            </a:r>
          </a:p>
          <a:p>
            <a:pPr marL="1257300" lvl="2" indent="-457200">
              <a:buClr>
                <a:schemeClr val="accent1"/>
              </a:buClr>
              <a:buFont typeface="+mj-lt"/>
              <a:buAutoNum type="arabicParenR"/>
            </a:pPr>
            <a:r>
              <a:rPr lang="en-US" sz="2000" dirty="0" smtClean="0"/>
              <a:t>Internship Economic Environment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6579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ofC colou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32726"/>
      </a:accent1>
      <a:accent2>
        <a:srgbClr val="E1D250"/>
      </a:accent2>
      <a:accent3>
        <a:srgbClr val="FBB031"/>
      </a:accent3>
      <a:accent4>
        <a:srgbClr val="F47C00"/>
      </a:accent4>
      <a:accent5>
        <a:srgbClr val="DDD1C1"/>
      </a:accent5>
      <a:accent6>
        <a:srgbClr val="96897A"/>
      </a:accent6>
      <a:hlink>
        <a:srgbClr val="6D3321"/>
      </a:hlink>
      <a:folHlink>
        <a:srgbClr val="AF262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1039</Words>
  <Application>Microsoft Office PowerPoint</Application>
  <PresentationFormat>On-screen Show (4:3)</PresentationFormat>
  <Paragraphs>233</Paragraphs>
  <Slides>22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Aharoni</vt:lpstr>
      <vt:lpstr>Arial</vt:lpstr>
      <vt:lpstr>Calibri</vt:lpstr>
      <vt:lpstr>Courier New</vt:lpstr>
      <vt:lpstr>Lucida Grande</vt:lpstr>
      <vt:lpstr>Wingdings</vt:lpstr>
      <vt:lpstr>Office Theme</vt:lpstr>
      <vt:lpstr>Acrobat Document</vt:lpstr>
      <vt:lpstr>Career Development Association of Alberta ACDC Conference 2018</vt:lpstr>
      <vt:lpstr>Outline</vt:lpstr>
      <vt:lpstr>Plan for Presentation</vt:lpstr>
      <vt:lpstr>Goals</vt:lpstr>
      <vt:lpstr>Goals</vt:lpstr>
      <vt:lpstr>Goals</vt:lpstr>
      <vt:lpstr>PowerPoint Presentation</vt:lpstr>
      <vt:lpstr>Goals</vt:lpstr>
      <vt:lpstr>Goals</vt:lpstr>
      <vt:lpstr>Goals</vt:lpstr>
      <vt:lpstr>Goals</vt:lpstr>
      <vt:lpstr>Metrics</vt:lpstr>
      <vt:lpstr>Metrics</vt:lpstr>
      <vt:lpstr>Communication</vt:lpstr>
      <vt:lpstr>Communication</vt:lpstr>
      <vt:lpstr>Communication</vt:lpstr>
      <vt:lpstr>Expectations</vt:lpstr>
      <vt:lpstr>Expectations</vt:lpstr>
      <vt:lpstr>Expectations</vt:lpstr>
      <vt:lpstr>Expectations</vt:lpstr>
      <vt:lpstr>Evolution</vt:lpstr>
      <vt:lpstr>PowerPoint Presentation</vt:lpstr>
    </vt:vector>
  </TitlesOfParts>
  <Manager/>
  <Company>University of Calgary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University Relations</dc:creator>
  <cp:keywords/>
  <dc:description/>
  <cp:lastModifiedBy>Jenny Cruickshank</cp:lastModifiedBy>
  <cp:revision>57</cp:revision>
  <dcterms:created xsi:type="dcterms:W3CDTF">2015-07-09T18:10:08Z</dcterms:created>
  <dcterms:modified xsi:type="dcterms:W3CDTF">2018-04-30T22:22:57Z</dcterms:modified>
  <cp:category/>
</cp:coreProperties>
</file>